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305" r:id="rId3"/>
    <p:sldId id="306" r:id="rId4"/>
    <p:sldId id="323"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4" r:id="rId21"/>
    <p:sldId id="328" r:id="rId22"/>
    <p:sldId id="329" r:id="rId23"/>
    <p:sldId id="330" r:id="rId24"/>
    <p:sldId id="331" r:id="rId25"/>
    <p:sldId id="332" r:id="rId26"/>
    <p:sldId id="333" r:id="rId27"/>
    <p:sldId id="326" r:id="rId2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3795E9A5-601D-43C2-9B4A-7B46A8D993FB}">
          <p14:sldIdLst>
            <p14:sldId id="305"/>
            <p14:sldId id="306"/>
            <p14:sldId id="323"/>
            <p14:sldId id="307"/>
            <p14:sldId id="308"/>
            <p14:sldId id="309"/>
            <p14:sldId id="310"/>
            <p14:sldId id="311"/>
            <p14:sldId id="312"/>
            <p14:sldId id="313"/>
            <p14:sldId id="314"/>
            <p14:sldId id="315"/>
            <p14:sldId id="316"/>
            <p14:sldId id="317"/>
            <p14:sldId id="318"/>
            <p14:sldId id="319"/>
            <p14:sldId id="320"/>
            <p14:sldId id="321"/>
            <p14:sldId id="324"/>
            <p14:sldId id="328"/>
            <p14:sldId id="329"/>
            <p14:sldId id="330"/>
            <p14:sldId id="331"/>
            <p14:sldId id="332"/>
            <p14:sldId id="333"/>
            <p14:sldId id="32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p:scale>
          <a:sx n="60" d="100"/>
          <a:sy n="60" d="100"/>
        </p:scale>
        <p:origin x="-1866" y="-6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4C1B9F-3647-466C-A88B-022E278A4A63}" type="datetimeFigureOut">
              <a:rPr lang="zh-TW" altLang="en-US" smtClean="0"/>
              <a:t>2014/11/11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EE9325-9826-4CA7-9C94-2A4622CB9091}" type="slidenum">
              <a:rPr lang="zh-TW" altLang="en-US" smtClean="0"/>
              <a:t>‹#›</a:t>
            </a:fld>
            <a:endParaRPr lang="zh-TW" altLang="en-US"/>
          </a:p>
        </p:txBody>
      </p:sp>
    </p:spTree>
    <p:extLst>
      <p:ext uri="{BB962C8B-B14F-4D97-AF65-F5344CB8AC3E}">
        <p14:creationId xmlns:p14="http://schemas.microsoft.com/office/powerpoint/2010/main" val="379729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幻灯片图像占位符 1"/>
          <p:cNvSpPr>
            <a:spLocks noGrp="1" noRot="1" noChangeAspect="1" noTextEdit="1"/>
          </p:cNvSpPr>
          <p:nvPr>
            <p:ph type="sldImg"/>
          </p:nvPr>
        </p:nvSpPr>
        <p:spPr>
          <a:ln/>
        </p:spPr>
      </p:sp>
      <p:sp>
        <p:nvSpPr>
          <p:cNvPr id="13414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134148"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kumimoji="1" sz="2400" b="1">
                <a:solidFill>
                  <a:srgbClr val="FF9933"/>
                </a:solidFill>
                <a:latin typeface="Times New Roman" pitchFamily="18" charset="0"/>
                <a:ea typeface="楷体_GB2312" pitchFamily="49" charset="-122"/>
              </a:defRPr>
            </a:lvl1pPr>
            <a:lvl2pPr marL="742950" indent="-285750">
              <a:defRPr kumimoji="1" sz="2400" b="1">
                <a:solidFill>
                  <a:srgbClr val="FF9933"/>
                </a:solidFill>
                <a:latin typeface="Times New Roman" pitchFamily="18" charset="0"/>
                <a:ea typeface="楷体_GB2312" pitchFamily="49" charset="-122"/>
              </a:defRPr>
            </a:lvl2pPr>
            <a:lvl3pPr marL="1143000" indent="-228600">
              <a:defRPr kumimoji="1" sz="2400" b="1">
                <a:solidFill>
                  <a:srgbClr val="FF9933"/>
                </a:solidFill>
                <a:latin typeface="Times New Roman" pitchFamily="18" charset="0"/>
                <a:ea typeface="楷体_GB2312" pitchFamily="49" charset="-122"/>
              </a:defRPr>
            </a:lvl3pPr>
            <a:lvl4pPr marL="1600200" indent="-228600">
              <a:defRPr kumimoji="1" sz="2400" b="1">
                <a:solidFill>
                  <a:srgbClr val="FF9933"/>
                </a:solidFill>
                <a:latin typeface="Times New Roman" pitchFamily="18" charset="0"/>
                <a:ea typeface="楷体_GB2312" pitchFamily="49" charset="-122"/>
              </a:defRPr>
            </a:lvl4pPr>
            <a:lvl5pPr marL="2057400" indent="-228600">
              <a:defRPr kumimoji="1" sz="2400" b="1">
                <a:solidFill>
                  <a:srgbClr val="FF9933"/>
                </a:solidFill>
                <a:latin typeface="Times New Roman" pitchFamily="18" charset="0"/>
                <a:ea typeface="楷体_GB2312" pitchFamily="49" charset="-122"/>
              </a:defRPr>
            </a:lvl5pPr>
            <a:lvl6pPr marL="25146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6pPr>
            <a:lvl7pPr marL="29718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7pPr>
            <a:lvl8pPr marL="34290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8pPr>
            <a:lvl9pPr marL="38862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9pPr>
          </a:lstStyle>
          <a:p>
            <a:pPr algn="r" eaLnBrk="1" hangingPunct="1">
              <a:lnSpc>
                <a:spcPct val="120000"/>
              </a:lnSpc>
              <a:spcBef>
                <a:spcPct val="20000"/>
              </a:spcBef>
              <a:buClr>
                <a:srgbClr val="FFCC00"/>
              </a:buClr>
              <a:buSzPct val="80000"/>
              <a:buFont typeface="Wingdings" pitchFamily="2" charset="2"/>
              <a:buChar char="u"/>
            </a:pPr>
            <a:fld id="{EAEEC234-81FE-4EF9-82C8-79B12E507A4F}" type="slidenum">
              <a:rPr kumimoji="0" lang="zh-CN" altLang="en-US" sz="1200">
                <a:solidFill>
                  <a:schemeClr val="tx1"/>
                </a:solidFill>
                <a:latin typeface="Arial" charset="0"/>
                <a:ea typeface="华文中宋" pitchFamily="2" charset="-122"/>
              </a:rPr>
              <a:pPr algn="r" eaLnBrk="1" hangingPunct="1">
                <a:lnSpc>
                  <a:spcPct val="120000"/>
                </a:lnSpc>
                <a:spcBef>
                  <a:spcPct val="20000"/>
                </a:spcBef>
                <a:buClr>
                  <a:srgbClr val="FFCC00"/>
                </a:buClr>
                <a:buSzPct val="80000"/>
                <a:buFont typeface="Wingdings" pitchFamily="2" charset="2"/>
                <a:buChar char="u"/>
              </a:pPr>
              <a:t>20</a:t>
            </a:fld>
            <a:endParaRPr kumimoji="0" lang="en-US" altLang="zh-CN" sz="1200">
              <a:solidFill>
                <a:schemeClr val="tx1"/>
              </a:solidFill>
              <a:latin typeface="Arial" charset="0"/>
              <a:ea typeface="华文中宋"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幻灯片图像占位符 1"/>
          <p:cNvSpPr>
            <a:spLocks noGrp="1" noRot="1" noChangeAspect="1" noTextEdit="1"/>
          </p:cNvSpPr>
          <p:nvPr>
            <p:ph type="sldImg"/>
          </p:nvPr>
        </p:nvSpPr>
        <p:spPr>
          <a:ln/>
        </p:spPr>
      </p:sp>
      <p:sp>
        <p:nvSpPr>
          <p:cNvPr id="14643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146436"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kumimoji="1" sz="2400" b="1">
                <a:solidFill>
                  <a:srgbClr val="FF9933"/>
                </a:solidFill>
                <a:latin typeface="Times New Roman" pitchFamily="18" charset="0"/>
                <a:ea typeface="楷体_GB2312" pitchFamily="49" charset="-122"/>
              </a:defRPr>
            </a:lvl1pPr>
            <a:lvl2pPr marL="742950" indent="-285750">
              <a:defRPr kumimoji="1" sz="2400" b="1">
                <a:solidFill>
                  <a:srgbClr val="FF9933"/>
                </a:solidFill>
                <a:latin typeface="Times New Roman" pitchFamily="18" charset="0"/>
                <a:ea typeface="楷体_GB2312" pitchFamily="49" charset="-122"/>
              </a:defRPr>
            </a:lvl2pPr>
            <a:lvl3pPr marL="1143000" indent="-228600">
              <a:defRPr kumimoji="1" sz="2400" b="1">
                <a:solidFill>
                  <a:srgbClr val="FF9933"/>
                </a:solidFill>
                <a:latin typeface="Times New Roman" pitchFamily="18" charset="0"/>
                <a:ea typeface="楷体_GB2312" pitchFamily="49" charset="-122"/>
              </a:defRPr>
            </a:lvl3pPr>
            <a:lvl4pPr marL="1600200" indent="-228600">
              <a:defRPr kumimoji="1" sz="2400" b="1">
                <a:solidFill>
                  <a:srgbClr val="FF9933"/>
                </a:solidFill>
                <a:latin typeface="Times New Roman" pitchFamily="18" charset="0"/>
                <a:ea typeface="楷体_GB2312" pitchFamily="49" charset="-122"/>
              </a:defRPr>
            </a:lvl4pPr>
            <a:lvl5pPr marL="2057400" indent="-228600">
              <a:defRPr kumimoji="1" sz="2400" b="1">
                <a:solidFill>
                  <a:srgbClr val="FF9933"/>
                </a:solidFill>
                <a:latin typeface="Times New Roman" pitchFamily="18" charset="0"/>
                <a:ea typeface="楷体_GB2312" pitchFamily="49" charset="-122"/>
              </a:defRPr>
            </a:lvl5pPr>
            <a:lvl6pPr marL="25146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6pPr>
            <a:lvl7pPr marL="29718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7pPr>
            <a:lvl8pPr marL="34290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8pPr>
            <a:lvl9pPr marL="38862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9pPr>
          </a:lstStyle>
          <a:p>
            <a:pPr algn="r" eaLnBrk="1" hangingPunct="1">
              <a:lnSpc>
                <a:spcPct val="120000"/>
              </a:lnSpc>
              <a:spcBef>
                <a:spcPct val="20000"/>
              </a:spcBef>
              <a:buClr>
                <a:srgbClr val="FFCC00"/>
              </a:buClr>
              <a:buSzPct val="80000"/>
              <a:buFont typeface="Wingdings" pitchFamily="2" charset="2"/>
              <a:buChar char="u"/>
            </a:pPr>
            <a:fld id="{FE1CC7CD-A9ED-40DC-BE01-B9FCDB87FC27}" type="slidenum">
              <a:rPr kumimoji="0" lang="zh-CN" altLang="en-US" sz="1200">
                <a:solidFill>
                  <a:schemeClr val="tx1"/>
                </a:solidFill>
                <a:latin typeface="Arial" charset="0"/>
                <a:ea typeface="华文中宋" pitchFamily="2" charset="-122"/>
              </a:rPr>
              <a:pPr algn="r" eaLnBrk="1" hangingPunct="1">
                <a:lnSpc>
                  <a:spcPct val="120000"/>
                </a:lnSpc>
                <a:spcBef>
                  <a:spcPct val="20000"/>
                </a:spcBef>
                <a:buClr>
                  <a:srgbClr val="FFCC00"/>
                </a:buClr>
                <a:buSzPct val="80000"/>
                <a:buFont typeface="Wingdings" pitchFamily="2" charset="2"/>
                <a:buChar char="u"/>
              </a:pPr>
              <a:t>25</a:t>
            </a:fld>
            <a:endParaRPr kumimoji="0" lang="en-US" altLang="zh-CN" sz="1200">
              <a:solidFill>
                <a:schemeClr val="tx1"/>
              </a:solidFill>
              <a:latin typeface="Arial" charset="0"/>
              <a:ea typeface="华文中宋"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0AEA480-D34F-4A3B-BBF0-DC63A6178504}" type="datetimeFigureOut">
              <a:rPr lang="zh-TW" altLang="en-US" smtClean="0"/>
              <a:t>2014/11/11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1275952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0AEA480-D34F-4A3B-BBF0-DC63A6178504}" type="datetimeFigureOut">
              <a:rPr lang="zh-TW" altLang="en-US" smtClean="0"/>
              <a:t>2014/11/11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230651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0AEA480-D34F-4A3B-BBF0-DC63A6178504}" type="datetimeFigureOut">
              <a:rPr lang="zh-TW" altLang="en-US" smtClean="0"/>
              <a:t>2014/11/11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292401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5122"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TW" altLang="en-US" smtClean="0">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pPr lvl="0"/>
            <a:r>
              <a:rPr lang="zh-TW" altLang="en-US" noProof="0" smtClean="0"/>
              <a:t>按一下以編輯母片標題樣式</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zh-TW" altLang="en-US" noProof="0" smtClean="0"/>
              <a:t>按一下以編輯母片副標題樣式</a:t>
            </a:r>
          </a:p>
        </p:txBody>
      </p:sp>
      <p:sp>
        <p:nvSpPr>
          <p:cNvPr id="5125" name="Rectangle 5"/>
          <p:cNvSpPr>
            <a:spLocks noGrp="1" noChangeArrowheads="1"/>
          </p:cNvSpPr>
          <p:nvPr>
            <p:ph type="dt" sz="half" idx="2"/>
          </p:nvPr>
        </p:nvSpPr>
        <p:spPr/>
        <p:txBody>
          <a:bodyPr/>
          <a:lstStyle>
            <a:lvl1pPr>
              <a:defRPr/>
            </a:lvl1pPr>
          </a:lstStyle>
          <a:p>
            <a:endParaRPr lang="en-US" altLang="zh-TW">
              <a:solidFill>
                <a:srgbClr val="000000"/>
              </a:solidFill>
            </a:endParaRPr>
          </a:p>
        </p:txBody>
      </p:sp>
      <p:sp>
        <p:nvSpPr>
          <p:cNvPr id="5126" name="Rectangle 6"/>
          <p:cNvSpPr>
            <a:spLocks noGrp="1" noChangeArrowheads="1"/>
          </p:cNvSpPr>
          <p:nvPr>
            <p:ph type="ftr" sz="quarter" idx="3"/>
          </p:nvPr>
        </p:nvSpPr>
        <p:spPr/>
        <p:txBody>
          <a:bodyPr/>
          <a:lstStyle>
            <a:lvl1pPr>
              <a:defRPr/>
            </a:lvl1pPr>
          </a:lstStyle>
          <a:p>
            <a:endParaRPr lang="en-US" altLang="zh-TW">
              <a:solidFill>
                <a:srgbClr val="000000"/>
              </a:solidFill>
            </a:endParaRPr>
          </a:p>
        </p:txBody>
      </p:sp>
      <p:sp>
        <p:nvSpPr>
          <p:cNvPr id="5127" name="Rectangle 7"/>
          <p:cNvSpPr>
            <a:spLocks noGrp="1" noChangeArrowheads="1"/>
          </p:cNvSpPr>
          <p:nvPr>
            <p:ph type="sldNum" sz="quarter" idx="4"/>
          </p:nvPr>
        </p:nvSpPr>
        <p:spPr/>
        <p:txBody>
          <a:bodyPr/>
          <a:lstStyle>
            <a:lvl1pPr>
              <a:defRPr/>
            </a:lvl1pPr>
          </a:lstStyle>
          <a:p>
            <a:fld id="{95D91FB9-223B-4C4B-AF7C-04E194E473C1}" type="slidenum">
              <a:rPr lang="en-US" altLang="zh-TW">
                <a:solidFill>
                  <a:srgbClr val="000000"/>
                </a:solidFill>
              </a:rPr>
              <a:pPr/>
              <a:t>‹#›</a:t>
            </a:fld>
            <a:endParaRPr lang="en-US" altLang="zh-TW">
              <a:solidFill>
                <a:srgbClr val="000000"/>
              </a:solidFill>
            </a:endParaRPr>
          </a:p>
        </p:txBody>
      </p:sp>
      <p:grpSp>
        <p:nvGrpSpPr>
          <p:cNvPr id="5128" name="Group 8"/>
          <p:cNvGrpSpPr>
            <a:grpSpLocks/>
          </p:cNvGrpSpPr>
          <p:nvPr/>
        </p:nvGrpSpPr>
        <p:grpSpPr bwMode="auto">
          <a:xfrm>
            <a:off x="7493000" y="2992438"/>
            <a:ext cx="1338263" cy="2189162"/>
            <a:chOff x="4704" y="1885"/>
            <a:chExt cx="843" cy="1379"/>
          </a:xfrm>
        </p:grpSpPr>
        <p:sp>
          <p:nvSpPr>
            <p:cNvPr id="5129"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30"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31"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32"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33"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34"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35"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36"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37"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38"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39"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40"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41"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42"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43"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44"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45"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46"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47"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48"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49"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50"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51"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52"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53"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54"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55"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56"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57"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58"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5159"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grpSp>
      <p:sp>
        <p:nvSpPr>
          <p:cNvPr id="5160"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TW" altLang="en-US" smtClean="0">
              <a:solidFill>
                <a:srgbClr val="000000"/>
              </a:solidFill>
            </a:endParaRPr>
          </a:p>
        </p:txBody>
      </p:sp>
    </p:spTree>
    <p:extLst>
      <p:ext uri="{BB962C8B-B14F-4D97-AF65-F5344CB8AC3E}">
        <p14:creationId xmlns:p14="http://schemas.microsoft.com/office/powerpoint/2010/main" val="35268083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solidFill>
                <a:srgbClr val="000000"/>
              </a:solidFill>
            </a:endParaRPr>
          </a:p>
        </p:txBody>
      </p:sp>
      <p:sp>
        <p:nvSpPr>
          <p:cNvPr id="5" name="頁尾版面配置區 4"/>
          <p:cNvSpPr>
            <a:spLocks noGrp="1"/>
          </p:cNvSpPr>
          <p:nvPr>
            <p:ph type="ftr" sz="quarter" idx="11"/>
          </p:nvPr>
        </p:nvSpPr>
        <p:spPr/>
        <p:txBody>
          <a:bodyPr/>
          <a:lstStyle>
            <a:lvl1pPr>
              <a:defRPr/>
            </a:lvl1pPr>
          </a:lstStyle>
          <a:p>
            <a:endParaRPr lang="en-US" altLang="zh-TW">
              <a:solidFill>
                <a:srgbClr val="000000"/>
              </a:solidFill>
            </a:endParaRPr>
          </a:p>
        </p:txBody>
      </p:sp>
      <p:sp>
        <p:nvSpPr>
          <p:cNvPr id="6" name="投影片編號版面配置區 5"/>
          <p:cNvSpPr>
            <a:spLocks noGrp="1"/>
          </p:cNvSpPr>
          <p:nvPr>
            <p:ph type="sldNum" sz="quarter" idx="12"/>
          </p:nvPr>
        </p:nvSpPr>
        <p:spPr/>
        <p:txBody>
          <a:bodyPr/>
          <a:lstStyle>
            <a:lvl1pPr>
              <a:defRPr/>
            </a:lvl1pPr>
          </a:lstStyle>
          <a:p>
            <a:fld id="{952C1BFA-829A-487E-AD52-1DA302D9A783}"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3460506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solidFill>
                <a:srgbClr val="000000"/>
              </a:solidFill>
            </a:endParaRPr>
          </a:p>
        </p:txBody>
      </p:sp>
      <p:sp>
        <p:nvSpPr>
          <p:cNvPr id="5" name="頁尾版面配置區 4"/>
          <p:cNvSpPr>
            <a:spLocks noGrp="1"/>
          </p:cNvSpPr>
          <p:nvPr>
            <p:ph type="ftr" sz="quarter" idx="11"/>
          </p:nvPr>
        </p:nvSpPr>
        <p:spPr/>
        <p:txBody>
          <a:bodyPr/>
          <a:lstStyle>
            <a:lvl1pPr>
              <a:defRPr/>
            </a:lvl1pPr>
          </a:lstStyle>
          <a:p>
            <a:endParaRPr lang="en-US" altLang="zh-TW">
              <a:solidFill>
                <a:srgbClr val="000000"/>
              </a:solidFill>
            </a:endParaRPr>
          </a:p>
        </p:txBody>
      </p:sp>
      <p:sp>
        <p:nvSpPr>
          <p:cNvPr id="6" name="投影片編號版面配置區 5"/>
          <p:cNvSpPr>
            <a:spLocks noGrp="1"/>
          </p:cNvSpPr>
          <p:nvPr>
            <p:ph type="sldNum" sz="quarter" idx="12"/>
          </p:nvPr>
        </p:nvSpPr>
        <p:spPr/>
        <p:txBody>
          <a:bodyPr/>
          <a:lstStyle>
            <a:lvl1pPr>
              <a:defRPr/>
            </a:lvl1pPr>
          </a:lstStyle>
          <a:p>
            <a:fld id="{A2A19919-D073-4889-80E3-F8C1362F1085}"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749588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solidFill>
                <a:srgbClr val="000000"/>
              </a:solidFill>
            </a:endParaRPr>
          </a:p>
        </p:txBody>
      </p:sp>
      <p:sp>
        <p:nvSpPr>
          <p:cNvPr id="6" name="頁尾版面配置區 5"/>
          <p:cNvSpPr>
            <a:spLocks noGrp="1"/>
          </p:cNvSpPr>
          <p:nvPr>
            <p:ph type="ftr" sz="quarter" idx="11"/>
          </p:nvPr>
        </p:nvSpPr>
        <p:spPr/>
        <p:txBody>
          <a:bodyPr/>
          <a:lstStyle>
            <a:lvl1pPr>
              <a:defRPr/>
            </a:lvl1pPr>
          </a:lstStyle>
          <a:p>
            <a:endParaRPr lang="en-US" altLang="zh-TW">
              <a:solidFill>
                <a:srgbClr val="000000"/>
              </a:solidFill>
            </a:endParaRPr>
          </a:p>
        </p:txBody>
      </p:sp>
      <p:sp>
        <p:nvSpPr>
          <p:cNvPr id="7" name="投影片編號版面配置區 6"/>
          <p:cNvSpPr>
            <a:spLocks noGrp="1"/>
          </p:cNvSpPr>
          <p:nvPr>
            <p:ph type="sldNum" sz="quarter" idx="12"/>
          </p:nvPr>
        </p:nvSpPr>
        <p:spPr/>
        <p:txBody>
          <a:bodyPr/>
          <a:lstStyle>
            <a:lvl1pPr>
              <a:defRPr/>
            </a:lvl1pPr>
          </a:lstStyle>
          <a:p>
            <a:fld id="{02925022-6203-4B4B-8436-C032FA645CF9}"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246911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solidFill>
                <a:srgbClr val="000000"/>
              </a:solidFill>
            </a:endParaRPr>
          </a:p>
        </p:txBody>
      </p:sp>
      <p:sp>
        <p:nvSpPr>
          <p:cNvPr id="8" name="頁尾版面配置區 7"/>
          <p:cNvSpPr>
            <a:spLocks noGrp="1"/>
          </p:cNvSpPr>
          <p:nvPr>
            <p:ph type="ftr" sz="quarter" idx="11"/>
          </p:nvPr>
        </p:nvSpPr>
        <p:spPr/>
        <p:txBody>
          <a:bodyPr/>
          <a:lstStyle>
            <a:lvl1pPr>
              <a:defRPr/>
            </a:lvl1pPr>
          </a:lstStyle>
          <a:p>
            <a:endParaRPr lang="en-US" altLang="zh-TW">
              <a:solidFill>
                <a:srgbClr val="000000"/>
              </a:solidFill>
            </a:endParaRPr>
          </a:p>
        </p:txBody>
      </p:sp>
      <p:sp>
        <p:nvSpPr>
          <p:cNvPr id="9" name="投影片編號版面配置區 8"/>
          <p:cNvSpPr>
            <a:spLocks noGrp="1"/>
          </p:cNvSpPr>
          <p:nvPr>
            <p:ph type="sldNum" sz="quarter" idx="12"/>
          </p:nvPr>
        </p:nvSpPr>
        <p:spPr/>
        <p:txBody>
          <a:bodyPr/>
          <a:lstStyle>
            <a:lvl1pPr>
              <a:defRPr/>
            </a:lvl1pPr>
          </a:lstStyle>
          <a:p>
            <a:fld id="{24614642-AA52-45F0-BB6F-E81B8AC79C54}"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773834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solidFill>
                <a:srgbClr val="000000"/>
              </a:solidFill>
            </a:endParaRPr>
          </a:p>
        </p:txBody>
      </p:sp>
      <p:sp>
        <p:nvSpPr>
          <p:cNvPr id="4" name="頁尾版面配置區 3"/>
          <p:cNvSpPr>
            <a:spLocks noGrp="1"/>
          </p:cNvSpPr>
          <p:nvPr>
            <p:ph type="ftr" sz="quarter" idx="11"/>
          </p:nvPr>
        </p:nvSpPr>
        <p:spPr/>
        <p:txBody>
          <a:bodyPr/>
          <a:lstStyle>
            <a:lvl1pPr>
              <a:defRPr/>
            </a:lvl1pPr>
          </a:lstStyle>
          <a:p>
            <a:endParaRPr lang="en-US" altLang="zh-TW">
              <a:solidFill>
                <a:srgbClr val="000000"/>
              </a:solidFill>
            </a:endParaRPr>
          </a:p>
        </p:txBody>
      </p:sp>
      <p:sp>
        <p:nvSpPr>
          <p:cNvPr id="5" name="投影片編號版面配置區 4"/>
          <p:cNvSpPr>
            <a:spLocks noGrp="1"/>
          </p:cNvSpPr>
          <p:nvPr>
            <p:ph type="sldNum" sz="quarter" idx="12"/>
          </p:nvPr>
        </p:nvSpPr>
        <p:spPr/>
        <p:txBody>
          <a:bodyPr/>
          <a:lstStyle>
            <a:lvl1pPr>
              <a:defRPr/>
            </a:lvl1pPr>
          </a:lstStyle>
          <a:p>
            <a:fld id="{57167D79-2810-4850-9C5F-A755EA357150}"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954021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solidFill>
                <a:srgbClr val="000000"/>
              </a:solidFill>
            </a:endParaRPr>
          </a:p>
        </p:txBody>
      </p:sp>
      <p:sp>
        <p:nvSpPr>
          <p:cNvPr id="3" name="頁尾版面配置區 2"/>
          <p:cNvSpPr>
            <a:spLocks noGrp="1"/>
          </p:cNvSpPr>
          <p:nvPr>
            <p:ph type="ftr" sz="quarter" idx="11"/>
          </p:nvPr>
        </p:nvSpPr>
        <p:spPr/>
        <p:txBody>
          <a:bodyPr/>
          <a:lstStyle>
            <a:lvl1pPr>
              <a:defRPr/>
            </a:lvl1pPr>
          </a:lstStyle>
          <a:p>
            <a:endParaRPr lang="en-US" altLang="zh-TW">
              <a:solidFill>
                <a:srgbClr val="000000"/>
              </a:solidFill>
            </a:endParaRPr>
          </a:p>
        </p:txBody>
      </p:sp>
      <p:sp>
        <p:nvSpPr>
          <p:cNvPr id="4" name="投影片編號版面配置區 3"/>
          <p:cNvSpPr>
            <a:spLocks noGrp="1"/>
          </p:cNvSpPr>
          <p:nvPr>
            <p:ph type="sldNum" sz="quarter" idx="12"/>
          </p:nvPr>
        </p:nvSpPr>
        <p:spPr/>
        <p:txBody>
          <a:bodyPr/>
          <a:lstStyle>
            <a:lvl1pPr>
              <a:defRPr/>
            </a:lvl1pPr>
          </a:lstStyle>
          <a:p>
            <a:fld id="{E8043189-584A-4717-90D0-806AAD9790FF}"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987280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solidFill>
                <a:srgbClr val="000000"/>
              </a:solidFill>
            </a:endParaRPr>
          </a:p>
        </p:txBody>
      </p:sp>
      <p:sp>
        <p:nvSpPr>
          <p:cNvPr id="6" name="頁尾版面配置區 5"/>
          <p:cNvSpPr>
            <a:spLocks noGrp="1"/>
          </p:cNvSpPr>
          <p:nvPr>
            <p:ph type="ftr" sz="quarter" idx="11"/>
          </p:nvPr>
        </p:nvSpPr>
        <p:spPr/>
        <p:txBody>
          <a:bodyPr/>
          <a:lstStyle>
            <a:lvl1pPr>
              <a:defRPr/>
            </a:lvl1pPr>
          </a:lstStyle>
          <a:p>
            <a:endParaRPr lang="en-US" altLang="zh-TW">
              <a:solidFill>
                <a:srgbClr val="000000"/>
              </a:solidFill>
            </a:endParaRPr>
          </a:p>
        </p:txBody>
      </p:sp>
      <p:sp>
        <p:nvSpPr>
          <p:cNvPr id="7" name="投影片編號版面配置區 6"/>
          <p:cNvSpPr>
            <a:spLocks noGrp="1"/>
          </p:cNvSpPr>
          <p:nvPr>
            <p:ph type="sldNum" sz="quarter" idx="12"/>
          </p:nvPr>
        </p:nvSpPr>
        <p:spPr/>
        <p:txBody>
          <a:bodyPr/>
          <a:lstStyle>
            <a:lvl1pPr>
              <a:defRPr/>
            </a:lvl1pPr>
          </a:lstStyle>
          <a:p>
            <a:fld id="{8D62814B-A4C0-4BCB-9985-EFF6E2563B34}"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351445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0AEA480-D34F-4A3B-BBF0-DC63A6178504}" type="datetimeFigureOut">
              <a:rPr lang="zh-TW" altLang="en-US" smtClean="0"/>
              <a:t>2014/11/11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4063285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solidFill>
                <a:srgbClr val="000000"/>
              </a:solidFill>
            </a:endParaRPr>
          </a:p>
        </p:txBody>
      </p:sp>
      <p:sp>
        <p:nvSpPr>
          <p:cNvPr id="6" name="頁尾版面配置區 5"/>
          <p:cNvSpPr>
            <a:spLocks noGrp="1"/>
          </p:cNvSpPr>
          <p:nvPr>
            <p:ph type="ftr" sz="quarter" idx="11"/>
          </p:nvPr>
        </p:nvSpPr>
        <p:spPr/>
        <p:txBody>
          <a:bodyPr/>
          <a:lstStyle>
            <a:lvl1pPr>
              <a:defRPr/>
            </a:lvl1pPr>
          </a:lstStyle>
          <a:p>
            <a:endParaRPr lang="en-US" altLang="zh-TW">
              <a:solidFill>
                <a:srgbClr val="000000"/>
              </a:solidFill>
            </a:endParaRPr>
          </a:p>
        </p:txBody>
      </p:sp>
      <p:sp>
        <p:nvSpPr>
          <p:cNvPr id="7" name="投影片編號版面配置區 6"/>
          <p:cNvSpPr>
            <a:spLocks noGrp="1"/>
          </p:cNvSpPr>
          <p:nvPr>
            <p:ph type="sldNum" sz="quarter" idx="12"/>
          </p:nvPr>
        </p:nvSpPr>
        <p:spPr/>
        <p:txBody>
          <a:bodyPr/>
          <a:lstStyle>
            <a:lvl1pPr>
              <a:defRPr/>
            </a:lvl1pPr>
          </a:lstStyle>
          <a:p>
            <a:fld id="{96D41BA7-56C0-4389-9990-FA12C9077394}"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289504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solidFill>
                <a:srgbClr val="000000"/>
              </a:solidFill>
            </a:endParaRPr>
          </a:p>
        </p:txBody>
      </p:sp>
      <p:sp>
        <p:nvSpPr>
          <p:cNvPr id="5" name="頁尾版面配置區 4"/>
          <p:cNvSpPr>
            <a:spLocks noGrp="1"/>
          </p:cNvSpPr>
          <p:nvPr>
            <p:ph type="ftr" sz="quarter" idx="11"/>
          </p:nvPr>
        </p:nvSpPr>
        <p:spPr/>
        <p:txBody>
          <a:bodyPr/>
          <a:lstStyle>
            <a:lvl1pPr>
              <a:defRPr/>
            </a:lvl1pPr>
          </a:lstStyle>
          <a:p>
            <a:endParaRPr lang="en-US" altLang="zh-TW">
              <a:solidFill>
                <a:srgbClr val="000000"/>
              </a:solidFill>
            </a:endParaRPr>
          </a:p>
        </p:txBody>
      </p:sp>
      <p:sp>
        <p:nvSpPr>
          <p:cNvPr id="6" name="投影片編號版面配置區 5"/>
          <p:cNvSpPr>
            <a:spLocks noGrp="1"/>
          </p:cNvSpPr>
          <p:nvPr>
            <p:ph type="sldNum" sz="quarter" idx="12"/>
          </p:nvPr>
        </p:nvSpPr>
        <p:spPr/>
        <p:txBody>
          <a:bodyPr/>
          <a:lstStyle>
            <a:lvl1pPr>
              <a:defRPr/>
            </a:lvl1pPr>
          </a:lstStyle>
          <a:p>
            <a:fld id="{9B418211-B7C3-4DC3-A29B-9A8B961B3739}"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34869271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22238"/>
            <a:ext cx="2057400" cy="600868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22238"/>
            <a:ext cx="6019800" cy="600868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solidFill>
                <a:srgbClr val="000000"/>
              </a:solidFill>
            </a:endParaRPr>
          </a:p>
        </p:txBody>
      </p:sp>
      <p:sp>
        <p:nvSpPr>
          <p:cNvPr id="5" name="頁尾版面配置區 4"/>
          <p:cNvSpPr>
            <a:spLocks noGrp="1"/>
          </p:cNvSpPr>
          <p:nvPr>
            <p:ph type="ftr" sz="quarter" idx="11"/>
          </p:nvPr>
        </p:nvSpPr>
        <p:spPr/>
        <p:txBody>
          <a:bodyPr/>
          <a:lstStyle>
            <a:lvl1pPr>
              <a:defRPr/>
            </a:lvl1pPr>
          </a:lstStyle>
          <a:p>
            <a:endParaRPr lang="en-US" altLang="zh-TW">
              <a:solidFill>
                <a:srgbClr val="000000"/>
              </a:solidFill>
            </a:endParaRPr>
          </a:p>
        </p:txBody>
      </p:sp>
      <p:sp>
        <p:nvSpPr>
          <p:cNvPr id="6" name="投影片編號版面配置區 5"/>
          <p:cNvSpPr>
            <a:spLocks noGrp="1"/>
          </p:cNvSpPr>
          <p:nvPr>
            <p:ph type="sldNum" sz="quarter" idx="12"/>
          </p:nvPr>
        </p:nvSpPr>
        <p:spPr/>
        <p:txBody>
          <a:bodyPr/>
          <a:lstStyle>
            <a:lvl1pPr>
              <a:defRPr/>
            </a:lvl1pPr>
          </a:lstStyle>
          <a:p>
            <a:fld id="{69BD57C7-1DB1-4119-9C07-4752FA74F830}"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9711055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719263"/>
            <a:ext cx="8229600" cy="4411662"/>
          </a:xfrm>
        </p:spPr>
        <p:txBody>
          <a:bodyPr/>
          <a:lstStyle/>
          <a:p>
            <a:endParaRPr lang="zh-TW" altLang="en-US"/>
          </a:p>
        </p:txBody>
      </p:sp>
      <p:sp>
        <p:nvSpPr>
          <p:cNvPr id="4" name="日期版面配置區 3"/>
          <p:cNvSpPr>
            <a:spLocks noGrp="1"/>
          </p:cNvSpPr>
          <p:nvPr>
            <p:ph type="dt" sz="half" idx="10"/>
          </p:nvPr>
        </p:nvSpPr>
        <p:spPr>
          <a:xfrm>
            <a:off x="457200" y="6248400"/>
            <a:ext cx="2133600" cy="457200"/>
          </a:xfrm>
        </p:spPr>
        <p:txBody>
          <a:bodyPr/>
          <a:lstStyle>
            <a:lvl1pPr>
              <a:defRPr/>
            </a:lvl1pPr>
          </a:lstStyle>
          <a:p>
            <a:endParaRPr lang="en-US" altLang="zh-TW">
              <a:solidFill>
                <a:srgbClr val="000000"/>
              </a:solidFill>
            </a:endParaRPr>
          </a:p>
        </p:txBody>
      </p:sp>
      <p:sp>
        <p:nvSpPr>
          <p:cNvPr id="5" name="頁尾版面配置區 4"/>
          <p:cNvSpPr>
            <a:spLocks noGrp="1"/>
          </p:cNvSpPr>
          <p:nvPr>
            <p:ph type="ftr" sz="quarter" idx="11"/>
          </p:nvPr>
        </p:nvSpPr>
        <p:spPr>
          <a:xfrm>
            <a:off x="3124200" y="6248400"/>
            <a:ext cx="2895600" cy="457200"/>
          </a:xfrm>
        </p:spPr>
        <p:txBody>
          <a:bodyPr/>
          <a:lstStyle>
            <a:lvl1pPr>
              <a:defRPr/>
            </a:lvl1pPr>
          </a:lstStyle>
          <a:p>
            <a:endParaRPr lang="en-US" altLang="zh-TW">
              <a:solidFill>
                <a:srgbClr val="000000"/>
              </a:solidFill>
            </a:endParaRPr>
          </a:p>
        </p:txBody>
      </p:sp>
      <p:sp>
        <p:nvSpPr>
          <p:cNvPr id="6" name="投影片編號版面配置區 5"/>
          <p:cNvSpPr>
            <a:spLocks noGrp="1"/>
          </p:cNvSpPr>
          <p:nvPr>
            <p:ph type="sldNum" sz="quarter" idx="12"/>
          </p:nvPr>
        </p:nvSpPr>
        <p:spPr>
          <a:xfrm>
            <a:off x="6553200" y="6248400"/>
            <a:ext cx="2133600" cy="457200"/>
          </a:xfrm>
        </p:spPr>
        <p:txBody>
          <a:bodyPr/>
          <a:lstStyle>
            <a:lvl1pPr>
              <a:defRPr/>
            </a:lvl1pPr>
          </a:lstStyle>
          <a:p>
            <a:fld id="{CFEBF997-E2BE-40BA-9FEC-3EA6FF4F71CC}" type="slidenum">
              <a:rPr lang="en-US" altLang="zh-TW">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05809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0AEA480-D34F-4A3B-BBF0-DC63A6178504}" type="datetimeFigureOut">
              <a:rPr lang="zh-TW" altLang="en-US" smtClean="0"/>
              <a:t>2014/11/11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39448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0AEA480-D34F-4A3B-BBF0-DC63A6178504}" type="datetimeFigureOut">
              <a:rPr lang="zh-TW" altLang="en-US" smtClean="0"/>
              <a:t>2014/11/11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195280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0AEA480-D34F-4A3B-BBF0-DC63A6178504}" type="datetimeFigureOut">
              <a:rPr lang="zh-TW" altLang="en-US" smtClean="0"/>
              <a:t>2014/11/11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152261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0AEA480-D34F-4A3B-BBF0-DC63A6178504}" type="datetimeFigureOut">
              <a:rPr lang="zh-TW" altLang="en-US" smtClean="0"/>
              <a:t>2014/11/11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140217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0AEA480-D34F-4A3B-BBF0-DC63A6178504}" type="datetimeFigureOut">
              <a:rPr lang="zh-TW" altLang="en-US" smtClean="0"/>
              <a:t>2014/11/11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3483799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0AEA480-D34F-4A3B-BBF0-DC63A6178504}" type="datetimeFigureOut">
              <a:rPr lang="zh-TW" altLang="en-US" smtClean="0"/>
              <a:t>2014/11/11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1772170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0AEA480-D34F-4A3B-BBF0-DC63A6178504}" type="datetimeFigureOut">
              <a:rPr lang="zh-TW" altLang="en-US" smtClean="0"/>
              <a:t>2014/11/11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127527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A480-D34F-4A3B-BBF0-DC63A6178504}" type="datetimeFigureOut">
              <a:rPr lang="zh-TW" altLang="en-US" smtClean="0"/>
              <a:t>2014/11/11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D815A-DD71-49E1-98E4-5871F38E07ED}" type="slidenum">
              <a:rPr lang="zh-TW" altLang="en-US" smtClean="0"/>
              <a:t>‹#›</a:t>
            </a:fld>
            <a:endParaRPr lang="zh-TW" altLang="en-US"/>
          </a:p>
        </p:txBody>
      </p:sp>
    </p:spTree>
    <p:extLst>
      <p:ext uri="{BB962C8B-B14F-4D97-AF65-F5344CB8AC3E}">
        <p14:creationId xmlns:p14="http://schemas.microsoft.com/office/powerpoint/2010/main" val="109542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TW" altLang="en-US" smtClean="0">
              <a:solidFill>
                <a:srgbClr val="000000"/>
              </a:solidFill>
            </a:endParaRPr>
          </a:p>
        </p:txBody>
      </p:sp>
      <p:sp>
        <p:nvSpPr>
          <p:cNvPr id="4099"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4100"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000"/>
            </a:lvl1pPr>
          </a:lstStyle>
          <a:p>
            <a:pPr fontAlgn="base">
              <a:spcBef>
                <a:spcPct val="0"/>
              </a:spcBef>
              <a:spcAft>
                <a:spcPct val="0"/>
              </a:spcAft>
            </a:pPr>
            <a:endParaRPr lang="en-US" altLang="zh-TW" smtClean="0">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000"/>
            </a:lvl1pPr>
          </a:lstStyle>
          <a:p>
            <a:pPr fontAlgn="base">
              <a:spcBef>
                <a:spcPct val="0"/>
              </a:spcBef>
              <a:spcAft>
                <a:spcPct val="0"/>
              </a:spcAft>
            </a:pPr>
            <a:endParaRPr lang="en-US" altLang="zh-TW" smtClean="0">
              <a:solidFill>
                <a:srgbClr val="000000"/>
              </a:solidFill>
            </a:endParaRPr>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000"/>
            </a:lvl1pPr>
          </a:lstStyle>
          <a:p>
            <a:pPr fontAlgn="base">
              <a:spcBef>
                <a:spcPct val="0"/>
              </a:spcBef>
              <a:spcAft>
                <a:spcPct val="0"/>
              </a:spcAft>
            </a:pPr>
            <a:fld id="{2F0905BF-B70A-4F73-86B4-64676B0CF50D}" type="slidenum">
              <a:rPr lang="en-US" altLang="zh-TW" smtClean="0">
                <a:solidFill>
                  <a:srgbClr val="000000"/>
                </a:solidFill>
              </a:rPr>
              <a:pPr fontAlgn="base">
                <a:spcBef>
                  <a:spcPct val="0"/>
                </a:spcBef>
                <a:spcAft>
                  <a:spcPct val="0"/>
                </a:spcAft>
              </a:pPr>
              <a:t>‹#›</a:t>
            </a:fld>
            <a:endParaRPr lang="en-US" altLang="zh-TW" smtClean="0">
              <a:solidFill>
                <a:srgbClr val="000000"/>
              </a:solidFill>
            </a:endParaRPr>
          </a:p>
        </p:txBody>
      </p:sp>
      <p:grpSp>
        <p:nvGrpSpPr>
          <p:cNvPr id="4104" name="Group 8"/>
          <p:cNvGrpSpPr>
            <a:grpSpLocks/>
          </p:cNvGrpSpPr>
          <p:nvPr/>
        </p:nvGrpSpPr>
        <p:grpSpPr bwMode="auto">
          <a:xfrm>
            <a:off x="8153400" y="152400"/>
            <a:ext cx="792163" cy="1295400"/>
            <a:chOff x="5136" y="960"/>
            <a:chExt cx="528" cy="864"/>
          </a:xfrm>
        </p:grpSpPr>
        <p:sp>
          <p:nvSpPr>
            <p:cNvPr id="4105"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06"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07"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08"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09"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10"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11"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12"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13"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14"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15"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16"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17"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18"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19"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20"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21"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22"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23"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24"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25"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26"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27"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28"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29"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30"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31"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32"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33"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34"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4135"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grpSp>
    </p:spTree>
    <p:extLst>
      <p:ext uri="{BB962C8B-B14F-4D97-AF65-F5344CB8AC3E}">
        <p14:creationId xmlns:p14="http://schemas.microsoft.com/office/powerpoint/2010/main" val="517388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fontAlgn="base">
        <a:spcBef>
          <a:spcPct val="0"/>
        </a:spcBef>
        <a:spcAft>
          <a:spcPct val="0"/>
        </a:spcAft>
        <a:defRPr kumimoji="1" sz="3900" b="1">
          <a:solidFill>
            <a:schemeClr val="tx2"/>
          </a:solidFill>
          <a:latin typeface="+mj-lt"/>
          <a:ea typeface="+mj-ea"/>
          <a:cs typeface="+mj-cs"/>
        </a:defRPr>
      </a:lvl1pPr>
      <a:lvl2pPr algn="l" rtl="0" fontAlgn="base">
        <a:spcBef>
          <a:spcPct val="0"/>
        </a:spcBef>
        <a:spcAft>
          <a:spcPct val="0"/>
        </a:spcAft>
        <a:defRPr kumimoji="1" sz="3900" b="1">
          <a:solidFill>
            <a:schemeClr val="tx2"/>
          </a:solidFill>
          <a:latin typeface="Arial" charset="0"/>
          <a:ea typeface="新細明體" pitchFamily="18" charset="-120"/>
        </a:defRPr>
      </a:lvl2pPr>
      <a:lvl3pPr algn="l" rtl="0" fontAlgn="base">
        <a:spcBef>
          <a:spcPct val="0"/>
        </a:spcBef>
        <a:spcAft>
          <a:spcPct val="0"/>
        </a:spcAft>
        <a:defRPr kumimoji="1" sz="3900" b="1">
          <a:solidFill>
            <a:schemeClr val="tx2"/>
          </a:solidFill>
          <a:latin typeface="Arial" charset="0"/>
          <a:ea typeface="新細明體" pitchFamily="18" charset="-120"/>
        </a:defRPr>
      </a:lvl3pPr>
      <a:lvl4pPr algn="l" rtl="0" fontAlgn="base">
        <a:spcBef>
          <a:spcPct val="0"/>
        </a:spcBef>
        <a:spcAft>
          <a:spcPct val="0"/>
        </a:spcAft>
        <a:defRPr kumimoji="1" sz="3900" b="1">
          <a:solidFill>
            <a:schemeClr val="tx2"/>
          </a:solidFill>
          <a:latin typeface="Arial" charset="0"/>
          <a:ea typeface="新細明體" pitchFamily="18" charset="-120"/>
        </a:defRPr>
      </a:lvl4pPr>
      <a:lvl5pPr algn="l" rtl="0" fontAlgn="base">
        <a:spcBef>
          <a:spcPct val="0"/>
        </a:spcBef>
        <a:spcAft>
          <a:spcPct val="0"/>
        </a:spcAft>
        <a:defRPr kumimoji="1" sz="3900" b="1">
          <a:solidFill>
            <a:schemeClr val="tx2"/>
          </a:solidFill>
          <a:latin typeface="Arial" charset="0"/>
          <a:ea typeface="新細明體" pitchFamily="18" charset="-120"/>
        </a:defRPr>
      </a:lvl5pPr>
      <a:lvl6pPr marL="457200" algn="l" rtl="0" fontAlgn="base">
        <a:spcBef>
          <a:spcPct val="0"/>
        </a:spcBef>
        <a:spcAft>
          <a:spcPct val="0"/>
        </a:spcAft>
        <a:defRPr kumimoji="1" sz="3900" b="1">
          <a:solidFill>
            <a:schemeClr val="tx2"/>
          </a:solidFill>
          <a:latin typeface="Arial" charset="0"/>
          <a:ea typeface="新細明體" pitchFamily="18" charset="-120"/>
        </a:defRPr>
      </a:lvl6pPr>
      <a:lvl7pPr marL="914400" algn="l" rtl="0" fontAlgn="base">
        <a:spcBef>
          <a:spcPct val="0"/>
        </a:spcBef>
        <a:spcAft>
          <a:spcPct val="0"/>
        </a:spcAft>
        <a:defRPr kumimoji="1" sz="3900" b="1">
          <a:solidFill>
            <a:schemeClr val="tx2"/>
          </a:solidFill>
          <a:latin typeface="Arial" charset="0"/>
          <a:ea typeface="新細明體" pitchFamily="18" charset="-120"/>
        </a:defRPr>
      </a:lvl7pPr>
      <a:lvl8pPr marL="1371600" algn="l" rtl="0" fontAlgn="base">
        <a:spcBef>
          <a:spcPct val="0"/>
        </a:spcBef>
        <a:spcAft>
          <a:spcPct val="0"/>
        </a:spcAft>
        <a:defRPr kumimoji="1" sz="3900" b="1">
          <a:solidFill>
            <a:schemeClr val="tx2"/>
          </a:solidFill>
          <a:latin typeface="Arial" charset="0"/>
          <a:ea typeface="新細明體" pitchFamily="18" charset="-120"/>
        </a:defRPr>
      </a:lvl8pPr>
      <a:lvl9pPr marL="1828800" algn="l" rtl="0" fontAlgn="base">
        <a:spcBef>
          <a:spcPct val="0"/>
        </a:spcBef>
        <a:spcAft>
          <a:spcPct val="0"/>
        </a:spcAft>
        <a:defRPr kumimoji="1" sz="3900" b="1">
          <a:solidFill>
            <a:schemeClr val="tx2"/>
          </a:solidFill>
          <a:latin typeface="Arial" charset="0"/>
          <a:ea typeface="新細明體" pitchFamily="18" charset="-12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kumimoji="1"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kumimoji="1" sz="2600">
          <a:solidFill>
            <a:schemeClr val="tx1"/>
          </a:solidFill>
          <a:latin typeface="+mn-lt"/>
          <a:ea typeface="+mn-ea"/>
        </a:defRPr>
      </a:lvl2pPr>
      <a:lvl3pPr marL="987425" indent="-293688" algn="l" rtl="0" fontAlgn="base">
        <a:spcBef>
          <a:spcPct val="20000"/>
        </a:spcBef>
        <a:spcAft>
          <a:spcPct val="0"/>
        </a:spcAft>
        <a:buClr>
          <a:schemeClr val="accent1"/>
        </a:buClr>
        <a:buSzPct val="70000"/>
        <a:buFont typeface="Wingdings" pitchFamily="2" charset="2"/>
        <a:buChar char="l"/>
        <a:defRPr kumimoji="1" sz="2300">
          <a:solidFill>
            <a:schemeClr val="tx1"/>
          </a:solidFill>
          <a:latin typeface="+mn-lt"/>
          <a:ea typeface="+mn-ea"/>
        </a:defRPr>
      </a:lvl3pPr>
      <a:lvl4pPr marL="1281113" indent="-292100" algn="l" rtl="0" fontAlgn="base">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5986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Microsoft_Excel_97-2003_Worksheet1.xls"/></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15912" y="466725"/>
            <a:ext cx="7496447" cy="2133600"/>
          </a:xfrm>
        </p:spPr>
        <p:txBody>
          <a:bodyPr/>
          <a:lstStyle/>
          <a:p>
            <a:pPr algn="l"/>
            <a:r>
              <a:rPr lang="zh-TW" altLang="en-US" dirty="0" smtClean="0"/>
              <a:t>英國</a:t>
            </a:r>
            <a:r>
              <a:rPr lang="zh-TW" altLang="en-US" dirty="0"/>
              <a:t>地方</a:t>
            </a:r>
            <a:r>
              <a:rPr lang="zh-TW" altLang="en-US" dirty="0" smtClean="0"/>
              <a:t>教育行政</a:t>
            </a:r>
            <a:r>
              <a:rPr lang="zh-TW" altLang="en-US" dirty="0"/>
              <a:t>組織之</a:t>
            </a:r>
            <a:r>
              <a:rPr lang="zh-TW" altLang="en-US" dirty="0" smtClean="0"/>
              <a:t>變革</a:t>
            </a:r>
            <a:r>
              <a:rPr lang="en-US" altLang="zh-TW" dirty="0" smtClean="0"/>
              <a:t>/</a:t>
            </a:r>
            <a:r>
              <a:rPr lang="zh-TW" altLang="en-US" dirty="0" smtClean="0"/>
              <a:t>中國大陸的學校改革</a:t>
            </a:r>
            <a:endParaRPr lang="zh-TW" altLang="en-US" dirty="0"/>
          </a:p>
        </p:txBody>
      </p:sp>
      <p:sp>
        <p:nvSpPr>
          <p:cNvPr id="2051" name="Rectangle 3"/>
          <p:cNvSpPr>
            <a:spLocks noGrp="1" noChangeArrowheads="1"/>
          </p:cNvSpPr>
          <p:nvPr>
            <p:ph type="subTitle" idx="1"/>
          </p:nvPr>
        </p:nvSpPr>
        <p:spPr/>
        <p:txBody>
          <a:bodyPr/>
          <a:lstStyle/>
          <a:p>
            <a:r>
              <a:rPr lang="zh-TW" altLang="en-US" dirty="0" smtClean="0"/>
              <a:t>政治大學教育系</a:t>
            </a:r>
            <a:endParaRPr lang="en-US" altLang="zh-TW" dirty="0" smtClean="0"/>
          </a:p>
          <a:p>
            <a:r>
              <a:rPr lang="zh-TW" altLang="en-US" dirty="0" smtClean="0"/>
              <a:t>陳榮政</a:t>
            </a:r>
            <a:endParaRPr lang="zh-TW" altLang="en-US" dirty="0"/>
          </a:p>
        </p:txBody>
      </p:sp>
      <p:pic>
        <p:nvPicPr>
          <p:cNvPr id="2052" name="Picture 4" descr="CAUO8F6RCAQLWWC1CAZM1H4ICAY3C5ALCA9FQXKQCAG4OLSSCA0IYXJBCA2PJTBLCACCDGZ4CA56D7AGCA5IP2WDCA7DXYCICAX7S4ECCAOVTLEJCA72WTPLCAYFBIXWCAMAM276CAV1PB2WCA18CXH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398963"/>
            <a:ext cx="2305050" cy="2305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472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zh-TW" altLang="zh-TW"/>
          </a:p>
        </p:txBody>
      </p:sp>
      <p:sp>
        <p:nvSpPr>
          <p:cNvPr id="18435" name="Rectangle 3"/>
          <p:cNvSpPr>
            <a:spLocks noGrp="1" noChangeArrowheads="1"/>
          </p:cNvSpPr>
          <p:nvPr>
            <p:ph type="body" idx="1"/>
          </p:nvPr>
        </p:nvSpPr>
        <p:spPr/>
        <p:txBody>
          <a:bodyPr/>
          <a:lstStyle/>
          <a:p>
            <a:pPr>
              <a:lnSpc>
                <a:spcPct val="90000"/>
              </a:lnSpc>
            </a:pPr>
            <a:r>
              <a:rPr lang="zh-TW" altLang="en-US" sz="2600" dirty="0">
                <a:latin typeface="標楷體" panose="03000509000000000000" pitchFamily="65" charset="-120"/>
                <a:ea typeface="標楷體" panose="03000509000000000000" pitchFamily="65" charset="-120"/>
              </a:rPr>
              <a:t>我在來到兒童服務處之前是中學的校長，但是每次</a:t>
            </a:r>
            <a:r>
              <a:rPr lang="zh-TW" altLang="en-US" sz="2600" dirty="0">
                <a:solidFill>
                  <a:srgbClr val="FF0000"/>
                </a:solidFill>
                <a:latin typeface="標楷體" panose="03000509000000000000" pitchFamily="65" charset="-120"/>
                <a:ea typeface="標楷體" panose="03000509000000000000" pitchFamily="65" charset="-120"/>
              </a:rPr>
              <a:t>碰到學生吸毒或是受家暴等問題時就是只能求助地方社工團體</a:t>
            </a:r>
            <a:r>
              <a:rPr lang="zh-TW" altLang="en-US" sz="2600" dirty="0">
                <a:latin typeface="標楷體" panose="03000509000000000000" pitchFamily="65" charset="-120"/>
                <a:ea typeface="標楷體" panose="03000509000000000000" pitchFamily="65" charset="-120"/>
              </a:rPr>
              <a:t>，很多老師也不懂這個嚴重性，教育局也不懂，只會叫我們要宣導和防範。</a:t>
            </a:r>
          </a:p>
          <a:p>
            <a:pPr>
              <a:lnSpc>
                <a:spcPct val="90000"/>
              </a:lnSpc>
              <a:buFont typeface="Wingdings" pitchFamily="2" charset="2"/>
              <a:buNone/>
            </a:pPr>
            <a:r>
              <a:rPr lang="zh-TW" altLang="en-US" sz="2600" dirty="0">
                <a:latin typeface="標楷體" panose="03000509000000000000" pitchFamily="65" charset="-120"/>
                <a:ea typeface="標楷體" panose="03000509000000000000" pitchFamily="65" charset="-120"/>
              </a:rPr>
              <a:t>   </a:t>
            </a:r>
            <a:r>
              <a:rPr lang="en-US" altLang="zh-TW" sz="2600" dirty="0">
                <a:latin typeface="標楷體" panose="03000509000000000000" pitchFamily="65" charset="-120"/>
                <a:ea typeface="標楷體" panose="03000509000000000000" pitchFamily="65" charset="-120"/>
              </a:rPr>
              <a:t>(</a:t>
            </a:r>
            <a:r>
              <a:rPr lang="zh-TW" altLang="en-US" sz="2600" dirty="0">
                <a:latin typeface="標楷體" panose="03000509000000000000" pitchFamily="65" charset="-120"/>
                <a:ea typeface="標楷體" panose="03000509000000000000" pitchFamily="65" charset="-120"/>
              </a:rPr>
              <a:t>伍德市兒童服務處處長 </a:t>
            </a:r>
            <a:r>
              <a:rPr lang="en-US" altLang="zh-TW" sz="2600" dirty="0">
                <a:latin typeface="標楷體" panose="03000509000000000000" pitchFamily="65" charset="-120"/>
                <a:ea typeface="標楷體" panose="03000509000000000000" pitchFamily="65" charset="-120"/>
              </a:rPr>
              <a:t>p2-11</a:t>
            </a:r>
            <a:r>
              <a:rPr lang="en-US" altLang="zh-TW" sz="2600" dirty="0" smtClean="0">
                <a:latin typeface="標楷體" panose="03000509000000000000" pitchFamily="65" charset="-120"/>
                <a:ea typeface="標楷體" panose="03000509000000000000" pitchFamily="65" charset="-120"/>
              </a:rPr>
              <a:t>)</a:t>
            </a:r>
          </a:p>
          <a:p>
            <a:pPr>
              <a:lnSpc>
                <a:spcPct val="90000"/>
              </a:lnSpc>
              <a:buFont typeface="Wingdings" pitchFamily="2" charset="2"/>
              <a:buNone/>
            </a:pPr>
            <a:endParaRPr lang="en-US" altLang="zh-TW" sz="2600" dirty="0">
              <a:latin typeface="標楷體" panose="03000509000000000000" pitchFamily="65" charset="-120"/>
              <a:ea typeface="標楷體" panose="03000509000000000000" pitchFamily="65" charset="-120"/>
            </a:endParaRPr>
          </a:p>
          <a:p>
            <a:pPr>
              <a:lnSpc>
                <a:spcPct val="90000"/>
              </a:lnSpc>
            </a:pPr>
            <a:r>
              <a:rPr lang="en-US" altLang="zh-TW" sz="2600" dirty="0">
                <a:solidFill>
                  <a:srgbClr val="FF0000"/>
                </a:solidFill>
                <a:latin typeface="標楷體" panose="03000509000000000000" pitchFamily="65" charset="-120"/>
                <a:ea typeface="標楷體" panose="03000509000000000000" pitchFamily="65" charset="-120"/>
              </a:rPr>
              <a:t>Victoria </a:t>
            </a:r>
            <a:r>
              <a:rPr lang="en-US" altLang="zh-TW" sz="2600" dirty="0" err="1">
                <a:solidFill>
                  <a:srgbClr val="FF0000"/>
                </a:solidFill>
                <a:latin typeface="標楷體" panose="03000509000000000000" pitchFamily="65" charset="-120"/>
                <a:ea typeface="標楷體" panose="03000509000000000000" pitchFamily="65" charset="-120"/>
              </a:rPr>
              <a:t>Climbie</a:t>
            </a:r>
            <a:r>
              <a:rPr lang="zh-TW" altLang="en-US" sz="2600" dirty="0">
                <a:solidFill>
                  <a:srgbClr val="FF0000"/>
                </a:solidFill>
                <a:latin typeface="標楷體" panose="03000509000000000000" pitchFamily="65" charset="-120"/>
                <a:ea typeface="標楷體" panose="03000509000000000000" pitchFamily="65" charset="-120"/>
              </a:rPr>
              <a:t>案例最大的問題就是教育局不知道這個沒有來上學的學生是在哪一個機構</a:t>
            </a:r>
            <a:r>
              <a:rPr lang="zh-TW" altLang="en-US" sz="2600" dirty="0">
                <a:latin typeface="標楷體" panose="03000509000000000000" pitchFamily="65" charset="-120"/>
                <a:ea typeface="標楷體" panose="03000509000000000000" pitchFamily="65" charset="-120"/>
              </a:rPr>
              <a:t>？它只知道那是社工的問題，也就不管她在哪一個機構，社工也認為有人送她就醫了，應該沒有問題了。但是這是個學齡的孩子，教育局卻一點處置的辦法都沒有。 </a:t>
            </a:r>
          </a:p>
          <a:p>
            <a:pPr>
              <a:lnSpc>
                <a:spcPct val="90000"/>
              </a:lnSpc>
              <a:buFont typeface="Wingdings" pitchFamily="2" charset="2"/>
              <a:buNone/>
            </a:pPr>
            <a:r>
              <a:rPr lang="zh-TW" altLang="en-US" sz="2600" dirty="0">
                <a:latin typeface="標楷體" panose="03000509000000000000" pitchFamily="65" charset="-120"/>
                <a:ea typeface="標楷體" panose="03000509000000000000" pitchFamily="65" charset="-120"/>
              </a:rPr>
              <a:t>  </a:t>
            </a:r>
            <a:r>
              <a:rPr lang="en-US" altLang="zh-TW" sz="2600" dirty="0">
                <a:latin typeface="標楷體" panose="03000509000000000000" pitchFamily="65" charset="-120"/>
                <a:ea typeface="標楷體" panose="03000509000000000000" pitchFamily="65" charset="-120"/>
              </a:rPr>
              <a:t>(</a:t>
            </a:r>
            <a:r>
              <a:rPr lang="zh-TW" altLang="en-US" sz="2600" dirty="0">
                <a:latin typeface="標楷體" panose="03000509000000000000" pitchFamily="65" charset="-120"/>
                <a:ea typeface="標楷體" panose="03000509000000000000" pitchFamily="65" charset="-120"/>
              </a:rPr>
              <a:t>貝佛市兒童服務處處長 </a:t>
            </a:r>
            <a:r>
              <a:rPr lang="en-US" altLang="zh-TW" sz="2600" dirty="0">
                <a:latin typeface="標楷體" panose="03000509000000000000" pitchFamily="65" charset="-120"/>
                <a:ea typeface="標楷體" panose="03000509000000000000" pitchFamily="65" charset="-120"/>
              </a:rPr>
              <a:t>p4-24)</a:t>
            </a:r>
          </a:p>
          <a:p>
            <a:pPr>
              <a:lnSpc>
                <a:spcPct val="90000"/>
              </a:lnSpc>
              <a:buFont typeface="Wingdings" pitchFamily="2" charset="2"/>
              <a:buNone/>
            </a:pPr>
            <a:endParaRPr lang="en-US" altLang="zh-TW" sz="2600" dirty="0"/>
          </a:p>
        </p:txBody>
      </p:sp>
      <p:pic>
        <p:nvPicPr>
          <p:cNvPr id="18436" name="Picture 4" descr="CAUO8F6RCAQLWWC1CAZM1H4ICAY3C5ALCA9FQXKQCAG4OLSSCA0IYXJBCA2PJTBLCACCDGZ4CA56D7AGCA5IP2WDCA7DXYCICAX7S4ECCAOVTLEJCA72WTPLCAYFBIXWCAMAM276CAV1PB2WCA18CXHH">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60350"/>
            <a:ext cx="1331913" cy="1331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446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a:lnSpc>
                <a:spcPct val="90000"/>
              </a:lnSpc>
            </a:pPr>
            <a:r>
              <a:rPr lang="zh-TW" altLang="en-US" sz="2600" dirty="0">
                <a:latin typeface="標楷體" panose="03000509000000000000" pitchFamily="65" charset="-120"/>
                <a:ea typeface="標楷體" panose="03000509000000000000" pitchFamily="65" charset="-120"/>
              </a:rPr>
              <a:t>我們國家在中學教育與地方教育業務的領導人才有漸趨老化的現象，所以我們也會向外面去發掘教育經營的人才，但</a:t>
            </a:r>
            <a:r>
              <a:rPr lang="zh-TW" altLang="en-US" sz="2600" dirty="0">
                <a:solidFill>
                  <a:srgbClr val="FF0000"/>
                </a:solidFill>
                <a:latin typeface="標楷體" panose="03000509000000000000" pitchFamily="65" charset="-120"/>
                <a:ea typeface="標楷體" panose="03000509000000000000" pitchFamily="65" charset="-120"/>
              </a:rPr>
              <a:t>前提是一定要能有與其他機構合作的能力，就我所知有很多兒童服務處的處長都是這方面的能手</a:t>
            </a:r>
            <a:r>
              <a:rPr lang="zh-TW" altLang="en-US" sz="2600" dirty="0">
                <a:latin typeface="標楷體" panose="03000509000000000000" pitchFamily="65" charset="-120"/>
                <a:ea typeface="標楷體" panose="03000509000000000000" pitchFamily="65" charset="-120"/>
              </a:rPr>
              <a:t>。</a:t>
            </a:r>
          </a:p>
          <a:p>
            <a:pPr>
              <a:lnSpc>
                <a:spcPct val="90000"/>
              </a:lnSpc>
              <a:buFont typeface="Wingdings" pitchFamily="2" charset="2"/>
              <a:buNone/>
            </a:pPr>
            <a:r>
              <a:rPr lang="zh-TW" altLang="en-US" sz="2600" dirty="0">
                <a:latin typeface="標楷體" panose="03000509000000000000" pitchFamily="65" charset="-120"/>
                <a:ea typeface="標楷體" panose="03000509000000000000" pitchFamily="65" charset="-120"/>
              </a:rPr>
              <a:t>（哈洛德市兒童服務處處長</a:t>
            </a:r>
            <a:r>
              <a:rPr lang="en-US" altLang="zh-TW" sz="2600" dirty="0">
                <a:latin typeface="標楷體" panose="03000509000000000000" pitchFamily="65" charset="-120"/>
                <a:ea typeface="標楷體" panose="03000509000000000000" pitchFamily="65" charset="-120"/>
              </a:rPr>
              <a:t>p3-115</a:t>
            </a:r>
            <a:r>
              <a:rPr lang="zh-TW" altLang="en-US" sz="2600" dirty="0" smtClean="0">
                <a:latin typeface="標楷體" panose="03000509000000000000" pitchFamily="65" charset="-120"/>
                <a:ea typeface="標楷體" panose="03000509000000000000" pitchFamily="65" charset="-120"/>
              </a:rPr>
              <a:t>）</a:t>
            </a:r>
            <a:endParaRPr lang="en-US" altLang="zh-TW" sz="2600" dirty="0" smtClean="0">
              <a:latin typeface="標楷體" panose="03000509000000000000" pitchFamily="65" charset="-120"/>
              <a:ea typeface="標楷體" panose="03000509000000000000" pitchFamily="65" charset="-120"/>
            </a:endParaRPr>
          </a:p>
          <a:p>
            <a:pPr>
              <a:lnSpc>
                <a:spcPct val="90000"/>
              </a:lnSpc>
              <a:buFont typeface="Wingdings" pitchFamily="2" charset="2"/>
              <a:buNone/>
            </a:pPr>
            <a:endParaRPr lang="zh-TW" altLang="en-US" sz="2600" dirty="0">
              <a:latin typeface="標楷體" panose="03000509000000000000" pitchFamily="65" charset="-120"/>
              <a:ea typeface="標楷體" panose="03000509000000000000" pitchFamily="65" charset="-120"/>
            </a:endParaRPr>
          </a:p>
          <a:p>
            <a:pPr>
              <a:lnSpc>
                <a:spcPct val="90000"/>
              </a:lnSpc>
            </a:pPr>
            <a:r>
              <a:rPr lang="zh-TW" altLang="en-US" sz="2600" dirty="0">
                <a:latin typeface="標楷體" panose="03000509000000000000" pitchFamily="65" charset="-120"/>
                <a:ea typeface="標楷體" panose="03000509000000000000" pitchFamily="65" charset="-120"/>
              </a:rPr>
              <a:t> 教育裡面其實要</a:t>
            </a:r>
            <a:r>
              <a:rPr lang="zh-TW" altLang="en-US" sz="2600" dirty="0">
                <a:solidFill>
                  <a:srgbClr val="FF0000"/>
                </a:solidFill>
                <a:latin typeface="標楷體" panose="03000509000000000000" pitchFamily="65" charset="-120"/>
                <a:ea typeface="標楷體" panose="03000509000000000000" pitchFamily="65" charset="-120"/>
              </a:rPr>
              <a:t>面對學生的貧窮、健康、居所、犯罪等問題，不是只有學科成績</a:t>
            </a:r>
            <a:r>
              <a:rPr lang="zh-TW" altLang="en-US" sz="2600" dirty="0">
                <a:latin typeface="標楷體" panose="03000509000000000000" pitchFamily="65" charset="-120"/>
                <a:ea typeface="標楷體" panose="03000509000000000000" pitchFamily="65" charset="-120"/>
              </a:rPr>
              <a:t>，所以我們過去經常要向市政府裡面其他機構尋求資源，才能將學生的問題好好解決。</a:t>
            </a:r>
          </a:p>
          <a:p>
            <a:pPr>
              <a:lnSpc>
                <a:spcPct val="90000"/>
              </a:lnSpc>
              <a:buFont typeface="Wingdings" pitchFamily="2" charset="2"/>
              <a:buNone/>
            </a:pPr>
            <a:r>
              <a:rPr lang="zh-TW" altLang="en-US" sz="2600" dirty="0">
                <a:latin typeface="標楷體" panose="03000509000000000000" pitchFamily="65" charset="-120"/>
                <a:ea typeface="標楷體" panose="03000509000000000000" pitchFamily="65" charset="-120"/>
              </a:rPr>
              <a:t> （威鉅市兒童服務處處長</a:t>
            </a:r>
            <a:r>
              <a:rPr lang="en-US" altLang="zh-TW" sz="2600" dirty="0">
                <a:latin typeface="標楷體" panose="03000509000000000000" pitchFamily="65" charset="-120"/>
                <a:ea typeface="標楷體" panose="03000509000000000000" pitchFamily="65" charset="-120"/>
              </a:rPr>
              <a:t>p1-20</a:t>
            </a:r>
            <a:r>
              <a:rPr lang="zh-TW" altLang="en-US" sz="2600" dirty="0">
                <a:latin typeface="標楷體" panose="03000509000000000000" pitchFamily="65" charset="-120"/>
                <a:ea typeface="標楷體" panose="03000509000000000000" pitchFamily="65" charset="-120"/>
              </a:rPr>
              <a:t>）</a:t>
            </a:r>
          </a:p>
        </p:txBody>
      </p:sp>
      <p:pic>
        <p:nvPicPr>
          <p:cNvPr id="19460" name="Picture 4" descr="CAUO8F6RCAQLWWC1CAZM1H4ICAY3C5ALCA9FQXKQCAG4OLSSCA0IYXJBCA2PJTBLCACCDGZ4CA56D7AGCA5IP2WDCA7DXYCICAX7S4ECCAOVTLEJCA72WTPLCAYFBIXWCAMAM276CAV1PB2WCA18CXHH">
            <a:hlinkClick r:id="" action="ppaction://noaction"/>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0" y="115888"/>
            <a:ext cx="1295400" cy="1295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216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p:txBody>
          <a:bodyPr/>
          <a:lstStyle/>
          <a:p>
            <a:pPr>
              <a:lnSpc>
                <a:spcPct val="80000"/>
              </a:lnSpc>
            </a:pPr>
            <a:r>
              <a:rPr lang="zh-TW" altLang="en-US" sz="2600" dirty="0">
                <a:solidFill>
                  <a:srgbClr val="FF0000"/>
                </a:solidFill>
                <a:latin typeface="標楷體" panose="03000509000000000000" pitchFamily="65" charset="-120"/>
                <a:ea typeface="標楷體" panose="03000509000000000000" pitchFamily="65" charset="-120"/>
              </a:rPr>
              <a:t>我這個學區有超過</a:t>
            </a:r>
            <a:r>
              <a:rPr lang="en-US" altLang="zh-TW" sz="2600" dirty="0">
                <a:solidFill>
                  <a:srgbClr val="FF0000"/>
                </a:solidFill>
                <a:latin typeface="標楷體" panose="03000509000000000000" pitchFamily="65" charset="-120"/>
                <a:ea typeface="標楷體" panose="03000509000000000000" pitchFamily="65" charset="-120"/>
              </a:rPr>
              <a:t>90%</a:t>
            </a:r>
            <a:r>
              <a:rPr lang="zh-TW" altLang="en-US" sz="2600" dirty="0">
                <a:solidFill>
                  <a:srgbClr val="FF0000"/>
                </a:solidFill>
                <a:latin typeface="標楷體" panose="03000509000000000000" pitchFamily="65" charset="-120"/>
                <a:ea typeface="標楷體" panose="03000509000000000000" pitchFamily="65" charset="-120"/>
              </a:rPr>
              <a:t>都是外來的移民人口</a:t>
            </a:r>
            <a:r>
              <a:rPr lang="zh-TW" altLang="en-US" sz="2600" dirty="0">
                <a:latin typeface="標楷體" panose="03000509000000000000" pitchFamily="65" charset="-120"/>
                <a:ea typeface="標楷體" panose="03000509000000000000" pitchFamily="65" charset="-120"/>
              </a:rPr>
              <a:t>，幾乎世界各地都有，我如果只是教他們如何考好</a:t>
            </a:r>
            <a:r>
              <a:rPr lang="en-US" altLang="zh-TW" sz="2600" dirty="0">
                <a:latin typeface="標楷體" panose="03000509000000000000" pitchFamily="65" charset="-120"/>
                <a:ea typeface="標楷體" panose="03000509000000000000" pitchFamily="65" charset="-120"/>
              </a:rPr>
              <a:t>GCSE</a:t>
            </a:r>
            <a:r>
              <a:rPr lang="zh-TW" altLang="en-US" sz="2600" dirty="0">
                <a:latin typeface="標楷體" panose="03000509000000000000" pitchFamily="65" charset="-120"/>
                <a:ea typeface="標楷體" panose="03000509000000000000" pitchFamily="65" charset="-120"/>
              </a:rPr>
              <a:t>，這對他們有幫助嗎？文化適應的問題與社區服務的問題恐怕才是他們最需要的</a:t>
            </a:r>
          </a:p>
          <a:p>
            <a:pPr>
              <a:lnSpc>
                <a:spcPct val="80000"/>
              </a:lnSpc>
              <a:buFont typeface="Wingdings" pitchFamily="2" charset="2"/>
              <a:buNone/>
            </a:pPr>
            <a:r>
              <a:rPr lang="en-US" altLang="zh-TW" sz="2600" dirty="0">
                <a:latin typeface="標楷體" panose="03000509000000000000" pitchFamily="65" charset="-120"/>
                <a:ea typeface="標楷體" panose="03000509000000000000" pitchFamily="65" charset="-120"/>
              </a:rPr>
              <a:t>(</a:t>
            </a:r>
            <a:r>
              <a:rPr lang="zh-TW" altLang="en-US" sz="2600" dirty="0">
                <a:latin typeface="標楷體" panose="03000509000000000000" pitchFamily="65" charset="-120"/>
                <a:ea typeface="標楷體" panose="03000509000000000000" pitchFamily="65" charset="-120"/>
              </a:rPr>
              <a:t>伍德市兒童服務處處長</a:t>
            </a:r>
            <a:r>
              <a:rPr lang="en-US" altLang="zh-TW" sz="2600" dirty="0">
                <a:latin typeface="標楷體" panose="03000509000000000000" pitchFamily="65" charset="-120"/>
                <a:ea typeface="標楷體" panose="03000509000000000000" pitchFamily="65" charset="-120"/>
              </a:rPr>
              <a:t>p2-100) </a:t>
            </a:r>
          </a:p>
          <a:p>
            <a:pPr>
              <a:lnSpc>
                <a:spcPct val="80000"/>
              </a:lnSpc>
              <a:buFont typeface="Wingdings" pitchFamily="2" charset="2"/>
              <a:buNone/>
            </a:pPr>
            <a:endParaRPr lang="en-US" altLang="zh-TW" sz="2600" dirty="0">
              <a:latin typeface="標楷體" panose="03000509000000000000" pitchFamily="65" charset="-120"/>
              <a:ea typeface="標楷體" panose="03000509000000000000" pitchFamily="65" charset="-120"/>
            </a:endParaRPr>
          </a:p>
          <a:p>
            <a:pPr>
              <a:lnSpc>
                <a:spcPct val="80000"/>
              </a:lnSpc>
            </a:pPr>
            <a:r>
              <a:rPr lang="zh-TW" altLang="en-US" sz="2600" dirty="0">
                <a:solidFill>
                  <a:srgbClr val="FF0000"/>
                </a:solidFill>
                <a:latin typeface="標楷體" panose="03000509000000000000" pitchFamily="65" charset="-120"/>
                <a:ea typeface="標楷體" panose="03000509000000000000" pitchFamily="65" charset="-120"/>
              </a:rPr>
              <a:t>這個學區長久以來有很高的青少年犯罪率，但是因為很多家庭只能住得起這邊的房子</a:t>
            </a:r>
            <a:r>
              <a:rPr lang="zh-TW" altLang="en-US" sz="2600" dirty="0">
                <a:latin typeface="標楷體" panose="03000509000000000000" pitchFamily="65" charset="-120"/>
                <a:ea typeface="標楷體" panose="03000509000000000000" pitchFamily="65" charset="-120"/>
              </a:rPr>
              <a:t>，所以不得不在這裡就學，現在市政府賦予我們用人有較大的彈性，只要我認為對我整體推動教育有幫助就可以聘人，不會有太多的意見。</a:t>
            </a:r>
          </a:p>
          <a:p>
            <a:pPr>
              <a:lnSpc>
                <a:spcPct val="80000"/>
              </a:lnSpc>
              <a:buFont typeface="Wingdings" pitchFamily="2" charset="2"/>
              <a:buNone/>
            </a:pPr>
            <a:r>
              <a:rPr lang="zh-TW" altLang="en-US" sz="2600" dirty="0">
                <a:latin typeface="標楷體" panose="03000509000000000000" pitchFamily="65" charset="-120"/>
                <a:ea typeface="標楷體" panose="03000509000000000000" pitchFamily="65" charset="-120"/>
              </a:rPr>
              <a:t>（威鉅市兒童服務處處長</a:t>
            </a:r>
            <a:r>
              <a:rPr lang="en-US" altLang="zh-TW" sz="2600" dirty="0">
                <a:latin typeface="標楷體" panose="03000509000000000000" pitchFamily="65" charset="-120"/>
                <a:ea typeface="標楷體" panose="03000509000000000000" pitchFamily="65" charset="-120"/>
              </a:rPr>
              <a:t>p1-55</a:t>
            </a:r>
            <a:r>
              <a:rPr lang="zh-TW" altLang="en-US" sz="2600" dirty="0">
                <a:latin typeface="標楷體" panose="03000509000000000000" pitchFamily="65" charset="-120"/>
                <a:ea typeface="標楷體" panose="03000509000000000000" pitchFamily="65" charset="-120"/>
              </a:rPr>
              <a:t>）</a:t>
            </a:r>
          </a:p>
        </p:txBody>
      </p:sp>
      <p:pic>
        <p:nvPicPr>
          <p:cNvPr id="20483" name="Picture 3" descr="CAUO8F6RCAQLWWC1CAZM1H4ICAY3C5ALCA9FQXKQCAG4OLSSCA0IYXJBCA2PJTBLCACCDGZ4CA56D7AGCA5IP2WDCA7DXYCICAX7S4ECCAOVTLEJCA72WTPLCAYFBIXWCAMAM276CAV1PB2WCA18CXHH">
            <a:hlinkClick r:id="" action="ppaction://noaction"/>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0" y="115888"/>
            <a:ext cx="1295400" cy="1295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08910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p:txBody>
          <a:bodyPr/>
          <a:lstStyle/>
          <a:p>
            <a:r>
              <a:rPr lang="zh-TW" altLang="en-US" sz="2600" dirty="0">
                <a:latin typeface="標楷體" panose="03000509000000000000" pitchFamily="65" charset="-120"/>
                <a:ea typeface="標楷體" panose="03000509000000000000" pitchFamily="65" charset="-120"/>
              </a:rPr>
              <a:t>在公部門已經普遍有了一種認知，就是你無法將自己關起門來運作，如果效率是主要的考慮基礎的話，那麼</a:t>
            </a:r>
            <a:r>
              <a:rPr lang="zh-TW" altLang="en-US" sz="2600" dirty="0">
                <a:solidFill>
                  <a:srgbClr val="FF0000"/>
                </a:solidFill>
                <a:latin typeface="標楷體" panose="03000509000000000000" pitchFamily="65" charset="-120"/>
                <a:ea typeface="標楷體" panose="03000509000000000000" pitchFamily="65" charset="-120"/>
              </a:rPr>
              <a:t>和其他部門的合作是免不了的，尤其是在教育領域</a:t>
            </a:r>
            <a:r>
              <a:rPr lang="zh-TW" altLang="en-US" sz="2600" dirty="0">
                <a:latin typeface="標楷體" panose="03000509000000000000" pitchFamily="65" charset="-120"/>
                <a:ea typeface="標楷體" panose="03000509000000000000" pitchFamily="65" charset="-120"/>
              </a:rPr>
              <a:t>。</a:t>
            </a:r>
          </a:p>
          <a:p>
            <a:pPr>
              <a:buFont typeface="Wingdings" pitchFamily="2" charset="2"/>
              <a:buNone/>
            </a:pPr>
            <a:r>
              <a:rPr lang="zh-TW" altLang="en-US" sz="2600" dirty="0">
                <a:latin typeface="標楷體" panose="03000509000000000000" pitchFamily="65" charset="-120"/>
                <a:ea typeface="標楷體" panose="03000509000000000000" pitchFamily="65" charset="-120"/>
              </a:rPr>
              <a:t>（哈洛德市兒童服務處處長</a:t>
            </a:r>
            <a:r>
              <a:rPr lang="en-US" altLang="zh-TW" sz="2600" dirty="0">
                <a:latin typeface="標楷體" panose="03000509000000000000" pitchFamily="65" charset="-120"/>
                <a:ea typeface="標楷體" panose="03000509000000000000" pitchFamily="65" charset="-120"/>
              </a:rPr>
              <a:t>p3-15</a:t>
            </a:r>
            <a:r>
              <a:rPr lang="zh-TW" altLang="en-US" sz="2600" dirty="0" smtClean="0">
                <a:latin typeface="標楷體" panose="03000509000000000000" pitchFamily="65" charset="-120"/>
                <a:ea typeface="標楷體" panose="03000509000000000000" pitchFamily="65" charset="-120"/>
              </a:rPr>
              <a:t>）</a:t>
            </a:r>
            <a:endParaRPr lang="en-US" altLang="zh-TW" sz="2600" dirty="0" smtClean="0">
              <a:latin typeface="標楷體" panose="03000509000000000000" pitchFamily="65" charset="-120"/>
              <a:ea typeface="標楷體" panose="03000509000000000000" pitchFamily="65" charset="-120"/>
            </a:endParaRPr>
          </a:p>
          <a:p>
            <a:pPr>
              <a:buFont typeface="Wingdings" pitchFamily="2" charset="2"/>
              <a:buNone/>
            </a:pPr>
            <a:endParaRPr lang="zh-TW" altLang="en-US" sz="2600" dirty="0">
              <a:latin typeface="標楷體" panose="03000509000000000000" pitchFamily="65" charset="-120"/>
              <a:ea typeface="標楷體" panose="03000509000000000000" pitchFamily="65" charset="-120"/>
            </a:endParaRPr>
          </a:p>
          <a:p>
            <a:r>
              <a:rPr lang="zh-TW" altLang="en-US" sz="2600" dirty="0">
                <a:latin typeface="標楷體" panose="03000509000000000000" pitchFamily="65" charset="-120"/>
                <a:ea typeface="標楷體" panose="03000509000000000000" pitchFamily="65" charset="-120"/>
              </a:rPr>
              <a:t> 現在政府部門會認為教育不是只有一個單位的事，一個兒童的發展關係到好幾個政府單位，所以</a:t>
            </a:r>
            <a:r>
              <a:rPr lang="zh-TW" altLang="en-US" sz="2600" dirty="0">
                <a:solidFill>
                  <a:srgbClr val="FF0000"/>
                </a:solidFill>
                <a:latin typeface="標楷體" panose="03000509000000000000" pitchFamily="65" charset="-120"/>
                <a:ea typeface="標楷體" panose="03000509000000000000" pitchFamily="65" charset="-120"/>
              </a:rPr>
              <a:t>不會只有學校，相關的社會服務、醫療等都必須一起合作</a:t>
            </a:r>
            <a:r>
              <a:rPr lang="zh-TW" altLang="en-US" sz="2600" dirty="0">
                <a:latin typeface="標楷體" panose="03000509000000000000" pitchFamily="65" charset="-120"/>
                <a:ea typeface="標楷體" panose="03000509000000000000" pitchFamily="65" charset="-120"/>
              </a:rPr>
              <a:t>。</a:t>
            </a:r>
          </a:p>
          <a:p>
            <a:pPr>
              <a:buFont typeface="Wingdings" pitchFamily="2" charset="2"/>
              <a:buNone/>
            </a:pPr>
            <a:r>
              <a:rPr lang="zh-TW" altLang="en-US" sz="2600" dirty="0">
                <a:latin typeface="標楷體" panose="03000509000000000000" pitchFamily="65" charset="-120"/>
                <a:ea typeface="標楷體" panose="03000509000000000000" pitchFamily="65" charset="-120"/>
              </a:rPr>
              <a:t>（貝佛市兒童服務處處長</a:t>
            </a:r>
            <a:r>
              <a:rPr lang="en-US" altLang="zh-TW" sz="2600" dirty="0">
                <a:latin typeface="標楷體" panose="03000509000000000000" pitchFamily="65" charset="-120"/>
                <a:ea typeface="標楷體" panose="03000509000000000000" pitchFamily="65" charset="-120"/>
              </a:rPr>
              <a:t>p4-81</a:t>
            </a:r>
            <a:r>
              <a:rPr lang="zh-TW" altLang="en-US" sz="2600" dirty="0">
                <a:latin typeface="標楷體" panose="03000509000000000000" pitchFamily="65" charset="-120"/>
                <a:ea typeface="標楷體" panose="03000509000000000000" pitchFamily="65" charset="-120"/>
              </a:rPr>
              <a:t>）</a:t>
            </a:r>
          </a:p>
        </p:txBody>
      </p:sp>
      <p:pic>
        <p:nvPicPr>
          <p:cNvPr id="21507" name="Picture 3" descr="CAUO8F6RCAQLWWC1CAZM1H4ICAY3C5ALCA9FQXKQCAG4OLSSCA0IYXJBCA2PJTBLCACCDGZ4CA56D7AGCA5IP2WDCA7DXYCICAX7S4ECCAOVTLEJCA72WTPLCAYFBIXWCAMAM276CAV1PB2WCA18CXHH">
            <a:hlinkClick r:id="" action="ppaction://noaction"/>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0" y="115888"/>
            <a:ext cx="1295400" cy="1295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92382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r>
              <a:rPr lang="en-US" altLang="zh-TW" sz="2600" dirty="0"/>
              <a:t> </a:t>
            </a:r>
            <a:r>
              <a:rPr lang="zh-TW" altLang="en-US" sz="2600" dirty="0">
                <a:latin typeface="標楷體" panose="03000509000000000000" pitchFamily="65" charset="-120"/>
                <a:ea typeface="標楷體" panose="03000509000000000000" pitchFamily="65" charset="-120"/>
              </a:rPr>
              <a:t>地方教育服務多元化之後，</a:t>
            </a:r>
            <a:r>
              <a:rPr lang="zh-TW" altLang="en-US" sz="2600" dirty="0">
                <a:solidFill>
                  <a:srgbClr val="FF0000"/>
                </a:solidFill>
                <a:latin typeface="標楷體" panose="03000509000000000000" pitchFamily="65" charset="-120"/>
                <a:ea typeface="標楷體" panose="03000509000000000000" pitchFamily="65" charset="-120"/>
              </a:rPr>
              <a:t>很多外包給民間機構的兒童服務處可以招募許多的人才</a:t>
            </a:r>
            <a:r>
              <a:rPr lang="zh-TW" altLang="en-US" sz="2600" dirty="0">
                <a:latin typeface="標楷體" panose="03000509000000000000" pitchFamily="65" charset="-120"/>
                <a:ea typeface="標楷體" panose="03000509000000000000" pitchFamily="65" charset="-120"/>
              </a:rPr>
              <a:t>，而且在行動和反應上都比原有的公部門要快得多，很多區域事實上都已朝這個方向在做。</a:t>
            </a:r>
          </a:p>
          <a:p>
            <a:pPr>
              <a:buFont typeface="Wingdings" pitchFamily="2" charset="2"/>
              <a:buNone/>
            </a:pPr>
            <a:r>
              <a:rPr lang="zh-TW" altLang="en-US" sz="2600" dirty="0">
                <a:latin typeface="標楷體" panose="03000509000000000000" pitchFamily="65" charset="-120"/>
                <a:ea typeface="標楷體" panose="03000509000000000000" pitchFamily="65" charset="-120"/>
              </a:rPr>
              <a:t>（貝佛市兒童服務處處長</a:t>
            </a:r>
            <a:r>
              <a:rPr lang="en-US" altLang="zh-TW" sz="2600" dirty="0">
                <a:latin typeface="標楷體" panose="03000509000000000000" pitchFamily="65" charset="-120"/>
                <a:ea typeface="標楷體" panose="03000509000000000000" pitchFamily="65" charset="-120"/>
              </a:rPr>
              <a:t>p4-69</a:t>
            </a:r>
            <a:r>
              <a:rPr lang="zh-TW" altLang="en-US" sz="2600" dirty="0" smtClean="0">
                <a:latin typeface="標楷體" panose="03000509000000000000" pitchFamily="65" charset="-120"/>
                <a:ea typeface="標楷體" panose="03000509000000000000" pitchFamily="65" charset="-120"/>
              </a:rPr>
              <a:t>）</a:t>
            </a:r>
            <a:endParaRPr lang="en-US" altLang="zh-TW" sz="2600" dirty="0" smtClean="0">
              <a:latin typeface="標楷體" panose="03000509000000000000" pitchFamily="65" charset="-120"/>
              <a:ea typeface="標楷體" panose="03000509000000000000" pitchFamily="65" charset="-120"/>
            </a:endParaRPr>
          </a:p>
          <a:p>
            <a:pPr>
              <a:buFont typeface="Wingdings" pitchFamily="2" charset="2"/>
              <a:buNone/>
            </a:pPr>
            <a:endParaRPr lang="zh-TW" altLang="en-US" sz="2600" dirty="0">
              <a:latin typeface="標楷體" panose="03000509000000000000" pitchFamily="65" charset="-120"/>
              <a:ea typeface="標楷體" panose="03000509000000000000" pitchFamily="65" charset="-120"/>
            </a:endParaRPr>
          </a:p>
          <a:p>
            <a:r>
              <a:rPr lang="zh-TW" altLang="en-US" sz="2600" dirty="0">
                <a:solidFill>
                  <a:srgbClr val="FF0000"/>
                </a:solidFill>
                <a:latin typeface="標楷體" panose="03000509000000000000" pitchFamily="65" charset="-120"/>
                <a:ea typeface="標楷體" panose="03000509000000000000" pitchFamily="65" charset="-120"/>
              </a:rPr>
              <a:t>許多私人機構接手的兒童服務處可避免許多來自政治上的干預</a:t>
            </a:r>
            <a:r>
              <a:rPr lang="zh-TW" altLang="en-US" sz="2600" dirty="0">
                <a:latin typeface="標楷體" panose="03000509000000000000" pitchFamily="65" charset="-120"/>
                <a:ea typeface="標楷體" panose="03000509000000000000" pitchFamily="65" charset="-120"/>
              </a:rPr>
              <a:t>，因為它就是要自負盈虧，而且要做出績效來，所以它自己做決定的空間就大得多。  </a:t>
            </a:r>
          </a:p>
          <a:p>
            <a:pPr>
              <a:buFont typeface="Wingdings" pitchFamily="2" charset="2"/>
              <a:buNone/>
            </a:pPr>
            <a:r>
              <a:rPr lang="zh-TW" altLang="en-US" sz="2600" dirty="0">
                <a:latin typeface="標楷體" panose="03000509000000000000" pitchFamily="65" charset="-120"/>
                <a:ea typeface="標楷體" panose="03000509000000000000" pitchFamily="65" charset="-120"/>
              </a:rPr>
              <a:t> </a:t>
            </a:r>
            <a:r>
              <a:rPr lang="en-US" altLang="zh-TW" sz="2600" dirty="0">
                <a:latin typeface="標楷體" panose="03000509000000000000" pitchFamily="65" charset="-120"/>
                <a:ea typeface="標楷體" panose="03000509000000000000" pitchFamily="65" charset="-120"/>
              </a:rPr>
              <a:t>(</a:t>
            </a:r>
            <a:r>
              <a:rPr lang="zh-TW" altLang="en-US" sz="2600" dirty="0">
                <a:latin typeface="標楷體" panose="03000509000000000000" pitchFamily="65" charset="-120"/>
                <a:ea typeface="標楷體" panose="03000509000000000000" pitchFamily="65" charset="-120"/>
              </a:rPr>
              <a:t>伍德市兒童服務處處長</a:t>
            </a:r>
            <a:r>
              <a:rPr lang="en-US" altLang="zh-TW" sz="2600" dirty="0">
                <a:latin typeface="標楷體" panose="03000509000000000000" pitchFamily="65" charset="-120"/>
                <a:ea typeface="標楷體" panose="03000509000000000000" pitchFamily="65" charset="-120"/>
              </a:rPr>
              <a:t>p2-21) </a:t>
            </a:r>
          </a:p>
        </p:txBody>
      </p:sp>
      <p:pic>
        <p:nvPicPr>
          <p:cNvPr id="22532" name="Picture 4" descr="CAUO8F6RCAQLWWC1CAZM1H4ICAY3C5ALCA9FQXKQCAG4OLSSCA0IYXJBCA2PJTBLCACCDGZ4CA56D7AGCA5IP2WDCA7DXYCICAX7S4ECCAOVTLEJCA72WTPLCAYFBIXWCAMAM276CAV1PB2WCA18CXHH">
            <a:hlinkClick r:id="" action="ppaction://noaction"/>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0" y="188913"/>
            <a:ext cx="1295400" cy="1295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60420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r>
              <a:rPr lang="zh-TW" altLang="en-US" sz="2600" dirty="0">
                <a:latin typeface="標楷體" panose="03000509000000000000" pitchFamily="65" charset="-120"/>
                <a:ea typeface="標楷體" panose="03000509000000000000" pitchFamily="65" charset="-120"/>
              </a:rPr>
              <a:t>我這個學區內沒有一所文法中學、沒有宗教團體的特殊要求、</a:t>
            </a:r>
            <a:r>
              <a:rPr lang="zh-TW" altLang="en-US" sz="2600" dirty="0">
                <a:solidFill>
                  <a:srgbClr val="FF0000"/>
                </a:solidFill>
                <a:latin typeface="標楷體" panose="03000509000000000000" pitchFamily="65" charset="-120"/>
                <a:ea typeface="標楷體" panose="03000509000000000000" pitchFamily="65" charset="-120"/>
              </a:rPr>
              <a:t>教師會也比較沈寂，</a:t>
            </a:r>
            <a:r>
              <a:rPr lang="zh-TW" altLang="en-US" sz="2600" dirty="0">
                <a:latin typeface="標楷體" panose="03000509000000000000" pitchFamily="65" charset="-120"/>
                <a:ea typeface="標楷體" panose="03000509000000000000" pitchFamily="65" charset="-120"/>
              </a:rPr>
              <a:t>相較於之前地方教育局時代，現在會介入參與的對象比較少了。</a:t>
            </a:r>
          </a:p>
          <a:p>
            <a:pPr>
              <a:buFont typeface="Wingdings" pitchFamily="2" charset="2"/>
              <a:buNone/>
            </a:pPr>
            <a:r>
              <a:rPr lang="zh-TW" altLang="en-US" sz="2600" dirty="0">
                <a:latin typeface="標楷體" panose="03000509000000000000" pitchFamily="65" charset="-120"/>
                <a:ea typeface="標楷體" panose="03000509000000000000" pitchFamily="65" charset="-120"/>
              </a:rPr>
              <a:t>（哈洛德市兒童服務處處長</a:t>
            </a:r>
            <a:r>
              <a:rPr lang="en-US" altLang="zh-TW" sz="2600" dirty="0">
                <a:latin typeface="標楷體" panose="03000509000000000000" pitchFamily="65" charset="-120"/>
                <a:ea typeface="標楷體" panose="03000509000000000000" pitchFamily="65" charset="-120"/>
              </a:rPr>
              <a:t>p3-79</a:t>
            </a:r>
            <a:r>
              <a:rPr lang="zh-TW" altLang="en-US" sz="2600" dirty="0" smtClean="0">
                <a:latin typeface="標楷體" panose="03000509000000000000" pitchFamily="65" charset="-120"/>
                <a:ea typeface="標楷體" panose="03000509000000000000" pitchFamily="65" charset="-120"/>
              </a:rPr>
              <a:t>）</a:t>
            </a:r>
            <a:endParaRPr lang="en-US" altLang="zh-TW" sz="2600" dirty="0" smtClean="0">
              <a:latin typeface="標楷體" panose="03000509000000000000" pitchFamily="65" charset="-120"/>
              <a:ea typeface="標楷體" panose="03000509000000000000" pitchFamily="65" charset="-120"/>
            </a:endParaRPr>
          </a:p>
          <a:p>
            <a:pPr>
              <a:buFont typeface="Wingdings" pitchFamily="2" charset="2"/>
              <a:buNone/>
            </a:pPr>
            <a:endParaRPr lang="zh-TW" altLang="en-US" sz="2600" dirty="0">
              <a:latin typeface="標楷體" panose="03000509000000000000" pitchFamily="65" charset="-120"/>
              <a:ea typeface="標楷體" panose="03000509000000000000" pitchFamily="65" charset="-120"/>
            </a:endParaRPr>
          </a:p>
          <a:p>
            <a:r>
              <a:rPr lang="zh-TW" altLang="en-US" sz="2600" dirty="0">
                <a:solidFill>
                  <a:srgbClr val="FF0000"/>
                </a:solidFill>
                <a:latin typeface="標楷體" panose="03000509000000000000" pitchFamily="65" charset="-120"/>
                <a:ea typeface="標楷體" panose="03000509000000000000" pitchFamily="65" charset="-120"/>
              </a:rPr>
              <a:t>政府慢慢的不理會教師會的聲音，甚至制訂許多規定來反制教師的罷工，所以教師會可以跟政府談判的籌碼越來越少</a:t>
            </a:r>
            <a:r>
              <a:rPr lang="zh-TW" altLang="en-US" sz="2600" dirty="0">
                <a:latin typeface="標楷體" panose="03000509000000000000" pitchFamily="65" charset="-120"/>
                <a:ea typeface="標楷體" panose="03000509000000000000" pitchFamily="65" charset="-120"/>
              </a:rPr>
              <a:t>，其實教師會是反對這類教育改革的，但是政府總有辦法將他們的影響降到最低。</a:t>
            </a:r>
          </a:p>
          <a:p>
            <a:pPr>
              <a:buFont typeface="Wingdings" pitchFamily="2" charset="2"/>
              <a:buNone/>
            </a:pPr>
            <a:r>
              <a:rPr lang="zh-TW" altLang="en-US" sz="2600" dirty="0">
                <a:latin typeface="標楷體" panose="03000509000000000000" pitchFamily="65" charset="-120"/>
                <a:ea typeface="標楷體" panose="03000509000000000000" pitchFamily="65" charset="-120"/>
              </a:rPr>
              <a:t>（貝佛市兒童服務處處長</a:t>
            </a:r>
            <a:r>
              <a:rPr lang="en-US" altLang="zh-TW" sz="2600" dirty="0">
                <a:latin typeface="標楷體" panose="03000509000000000000" pitchFamily="65" charset="-120"/>
                <a:ea typeface="標楷體" panose="03000509000000000000" pitchFamily="65" charset="-120"/>
              </a:rPr>
              <a:t>p4-53</a:t>
            </a:r>
            <a:r>
              <a:rPr lang="zh-TW" altLang="en-US" sz="2600" dirty="0">
                <a:latin typeface="標楷體" panose="03000509000000000000" pitchFamily="65" charset="-120"/>
                <a:ea typeface="標楷體" panose="03000509000000000000" pitchFamily="65" charset="-120"/>
              </a:rPr>
              <a:t>）</a:t>
            </a:r>
          </a:p>
        </p:txBody>
      </p:sp>
      <p:pic>
        <p:nvPicPr>
          <p:cNvPr id="23556" name="Picture 4" descr="CAUO8F6RCAQLWWC1CAZM1H4ICAY3C5ALCA9FQXKQCAG4OLSSCA0IYXJBCA2PJTBLCACCDGZ4CA56D7AGCA5IP2WDCA7DXYCICAX7S4ECCAOVTLEJCA72WTPLCAYFBIXWCAMAM276CAV1PB2WCA18CXHH">
            <a:hlinkClick r:id="" action="ppaction://noaction"/>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250825" y="188913"/>
            <a:ext cx="1295400" cy="1295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18535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67544" y="1700808"/>
            <a:ext cx="8229600" cy="4411662"/>
          </a:xfrm>
        </p:spPr>
        <p:txBody>
          <a:bodyPr/>
          <a:lstStyle/>
          <a:p>
            <a:r>
              <a:rPr lang="en-US" altLang="zh-TW" dirty="0">
                <a:latin typeface="標楷體" panose="03000509000000000000" pitchFamily="65" charset="-120"/>
                <a:ea typeface="標楷體" panose="03000509000000000000" pitchFamily="65" charset="-120"/>
              </a:rPr>
              <a:t> </a:t>
            </a:r>
            <a:r>
              <a:rPr lang="zh-TW" altLang="en-US" dirty="0">
                <a:solidFill>
                  <a:srgbClr val="FF0000"/>
                </a:solidFill>
                <a:latin typeface="標楷體" panose="03000509000000000000" pitchFamily="65" charset="-120"/>
                <a:ea typeface="標楷體" panose="03000509000000000000" pitchFamily="65" charset="-120"/>
              </a:rPr>
              <a:t>以前視導只針對教學相關，但現在是檢視學校與兒童服務處的整個服務網絡，從社區、社工、家長、志願團體到學校</a:t>
            </a:r>
            <a:r>
              <a:rPr lang="zh-TW" altLang="en-US" dirty="0">
                <a:latin typeface="標楷體" panose="03000509000000000000" pitchFamily="65" charset="-120"/>
                <a:ea typeface="標楷體" panose="03000509000000000000" pitchFamily="65" charset="-120"/>
              </a:rPr>
              <a:t>，都是檢視辦學效率的依據，因為這是一個多體的組織。</a:t>
            </a:r>
          </a:p>
          <a:p>
            <a:pPr>
              <a:buFont typeface="Wingdings" pitchFamily="2" charset="2"/>
              <a:buNone/>
            </a:pPr>
            <a:r>
              <a:rPr lang="zh-TW" altLang="en-US" dirty="0">
                <a:latin typeface="標楷體" panose="03000509000000000000" pitchFamily="65" charset="-120"/>
                <a:ea typeface="標楷體" panose="03000509000000000000" pitchFamily="65" charset="-120"/>
              </a:rPr>
              <a:t>（貝佛市兒童服務處處長</a:t>
            </a:r>
            <a:r>
              <a:rPr lang="en-US" altLang="zh-TW" dirty="0">
                <a:latin typeface="標楷體" panose="03000509000000000000" pitchFamily="65" charset="-120"/>
                <a:ea typeface="標楷體" panose="03000509000000000000" pitchFamily="65" charset="-120"/>
              </a:rPr>
              <a:t>p4-93</a:t>
            </a:r>
            <a:r>
              <a:rPr lang="zh-TW" altLang="en-US" dirty="0">
                <a:latin typeface="標楷體" panose="03000509000000000000" pitchFamily="65" charset="-120"/>
                <a:ea typeface="標楷體" panose="03000509000000000000" pitchFamily="65" charset="-120"/>
              </a:rPr>
              <a:t>）</a:t>
            </a:r>
          </a:p>
          <a:p>
            <a:pPr>
              <a:buFont typeface="Wingdings" pitchFamily="2" charset="2"/>
              <a:buNone/>
            </a:pPr>
            <a:endParaRPr lang="zh-TW" altLang="en-US"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服務的觀念本身就是一種多元的內容。</a:t>
            </a:r>
          </a:p>
          <a:p>
            <a:pPr>
              <a:buFont typeface="Wingdings" pitchFamily="2" charset="2"/>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伍德市兒童服務處處長</a:t>
            </a:r>
            <a:r>
              <a:rPr lang="en-US" altLang="zh-TW" dirty="0">
                <a:latin typeface="標楷體" panose="03000509000000000000" pitchFamily="65" charset="-120"/>
                <a:ea typeface="標楷體" panose="03000509000000000000" pitchFamily="65" charset="-120"/>
              </a:rPr>
              <a:t>p2-13) </a:t>
            </a:r>
          </a:p>
        </p:txBody>
      </p:sp>
      <p:pic>
        <p:nvPicPr>
          <p:cNvPr id="24580" name="Picture 4" descr="CAUO8F6RCAQLWWC1CAZM1H4ICAY3C5ALCA9FQXKQCAG4OLSSCA0IYXJBCA2PJTBLCACCDGZ4CA56D7AGCA5IP2WDCA7DXYCICAX7S4ECCAOVTLEJCA72WTPLCAYFBIXWCAMAM276CAV1PB2WCA18CXHH">
            <a:hlinkClick r:id="" action="ppaction://noaction"/>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0" y="188913"/>
            <a:ext cx="1295400" cy="1295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2182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p:txBody>
          <a:bodyPr/>
          <a:lstStyle/>
          <a:p>
            <a:pPr>
              <a:lnSpc>
                <a:spcPct val="90000"/>
              </a:lnSpc>
            </a:pPr>
            <a:r>
              <a:rPr lang="zh-TW" altLang="en-US" sz="2600" dirty="0">
                <a:solidFill>
                  <a:srgbClr val="FF0000"/>
                </a:solidFill>
                <a:latin typeface="標楷體" panose="03000509000000000000" pitchFamily="65" charset="-120"/>
                <a:ea typeface="標楷體" panose="03000509000000000000" pitchFamily="65" charset="-120"/>
              </a:rPr>
              <a:t>現在的運作模式就是成效導向，學校現在是如此，兒童服務處也是這樣</a:t>
            </a:r>
            <a:r>
              <a:rPr lang="zh-TW" altLang="en-US" sz="2600" dirty="0">
                <a:latin typeface="標楷體" panose="03000509000000000000" pitchFamily="65" charset="-120"/>
                <a:ea typeface="標楷體" panose="03000509000000000000" pitchFamily="65" charset="-120"/>
              </a:rPr>
              <a:t>，去年</a:t>
            </a:r>
            <a:r>
              <a:rPr lang="en-US" altLang="zh-TW" sz="2600" dirty="0" err="1">
                <a:latin typeface="標楷體" panose="03000509000000000000" pitchFamily="65" charset="-120"/>
                <a:ea typeface="標楷體" panose="03000509000000000000" pitchFamily="65" charset="-120"/>
              </a:rPr>
              <a:t>Ofsted</a:t>
            </a:r>
            <a:r>
              <a:rPr lang="zh-TW" altLang="en-US" sz="2600" dirty="0">
                <a:latin typeface="標楷體" panose="03000509000000000000" pitchFamily="65" charset="-120"/>
                <a:ea typeface="標楷體" panose="03000509000000000000" pitchFamily="65" charset="-120"/>
              </a:rPr>
              <a:t>就評定</a:t>
            </a:r>
            <a:r>
              <a:rPr lang="en-US" altLang="zh-TW" sz="2600" dirty="0">
                <a:latin typeface="標楷體" panose="03000509000000000000" pitchFamily="65" charset="-120"/>
                <a:ea typeface="標楷體" panose="03000509000000000000" pitchFamily="65" charset="-120"/>
              </a:rPr>
              <a:t>139</a:t>
            </a:r>
            <a:r>
              <a:rPr lang="zh-TW" altLang="en-US" sz="2600" dirty="0">
                <a:latin typeface="標楷體" panose="03000509000000000000" pitchFamily="65" charset="-120"/>
                <a:ea typeface="標楷體" panose="03000509000000000000" pitchFamily="65" charset="-120"/>
              </a:rPr>
              <a:t>個兒童服務處中有</a:t>
            </a:r>
            <a:r>
              <a:rPr lang="en-US" altLang="zh-TW" sz="2600" dirty="0">
                <a:latin typeface="標楷體" panose="03000509000000000000" pitchFamily="65" charset="-120"/>
                <a:ea typeface="標楷體" panose="03000509000000000000" pitchFamily="65" charset="-120"/>
              </a:rPr>
              <a:t>107</a:t>
            </a:r>
            <a:r>
              <a:rPr lang="zh-TW" altLang="en-US" sz="2600" dirty="0">
                <a:latin typeface="標楷體" panose="03000509000000000000" pitchFamily="65" charset="-120"/>
                <a:ea typeface="標楷體" panose="03000509000000000000" pitchFamily="65" charset="-120"/>
              </a:rPr>
              <a:t>個是屬於運作良好的，但其他就面臨改進或淘汰的命運</a:t>
            </a:r>
            <a:r>
              <a:rPr lang="en-US" altLang="zh-TW" sz="2600" dirty="0">
                <a:latin typeface="標楷體" panose="03000509000000000000" pitchFamily="65" charset="-120"/>
                <a:ea typeface="標楷體" panose="03000509000000000000" pitchFamily="65" charset="-120"/>
              </a:rPr>
              <a:t>p3-91</a:t>
            </a:r>
            <a:r>
              <a:rPr lang="zh-TW" altLang="en-US" sz="2600" dirty="0">
                <a:latin typeface="標楷體" panose="03000509000000000000" pitchFamily="65" charset="-120"/>
                <a:ea typeface="標楷體" panose="03000509000000000000" pitchFamily="65" charset="-120"/>
              </a:rPr>
              <a:t>。</a:t>
            </a:r>
          </a:p>
          <a:p>
            <a:pPr>
              <a:lnSpc>
                <a:spcPct val="90000"/>
              </a:lnSpc>
              <a:buFont typeface="Wingdings" pitchFamily="2" charset="2"/>
              <a:buNone/>
            </a:pPr>
            <a:r>
              <a:rPr lang="zh-TW" altLang="en-US" sz="2600" dirty="0">
                <a:latin typeface="標楷體" panose="03000509000000000000" pitchFamily="65" charset="-120"/>
                <a:ea typeface="標楷體" panose="03000509000000000000" pitchFamily="65" charset="-120"/>
              </a:rPr>
              <a:t>（哈洛德市兒童服務處處長</a:t>
            </a:r>
            <a:r>
              <a:rPr lang="en-US" altLang="zh-TW" sz="2600" dirty="0">
                <a:latin typeface="標楷體" panose="03000509000000000000" pitchFamily="65" charset="-120"/>
                <a:ea typeface="標楷體" panose="03000509000000000000" pitchFamily="65" charset="-120"/>
              </a:rPr>
              <a:t>p3-91</a:t>
            </a:r>
            <a:r>
              <a:rPr lang="zh-TW" altLang="en-US" sz="2600" dirty="0" smtClean="0">
                <a:latin typeface="標楷體" panose="03000509000000000000" pitchFamily="65" charset="-120"/>
                <a:ea typeface="標楷體" panose="03000509000000000000" pitchFamily="65" charset="-120"/>
              </a:rPr>
              <a:t>）</a:t>
            </a:r>
            <a:endParaRPr lang="en-US" altLang="zh-TW" sz="2600" dirty="0" smtClean="0">
              <a:latin typeface="標楷體" panose="03000509000000000000" pitchFamily="65" charset="-120"/>
              <a:ea typeface="標楷體" panose="03000509000000000000" pitchFamily="65" charset="-120"/>
            </a:endParaRPr>
          </a:p>
          <a:p>
            <a:pPr>
              <a:lnSpc>
                <a:spcPct val="90000"/>
              </a:lnSpc>
              <a:buFont typeface="Wingdings" pitchFamily="2" charset="2"/>
              <a:buNone/>
            </a:pPr>
            <a:endParaRPr lang="zh-TW" altLang="en-US" sz="2600" dirty="0">
              <a:latin typeface="標楷體" panose="03000509000000000000" pitchFamily="65" charset="-120"/>
              <a:ea typeface="標楷體" panose="03000509000000000000" pitchFamily="65" charset="-120"/>
            </a:endParaRPr>
          </a:p>
          <a:p>
            <a:pPr>
              <a:lnSpc>
                <a:spcPct val="90000"/>
              </a:lnSpc>
            </a:pPr>
            <a:r>
              <a:rPr lang="zh-TW" altLang="en-US" sz="2600" dirty="0">
                <a:latin typeface="標楷體" panose="03000509000000000000" pitchFamily="65" charset="-120"/>
                <a:ea typeface="標楷體" panose="03000509000000000000" pitchFamily="65" charset="-120"/>
              </a:rPr>
              <a:t> 現在你走進去學校裡面看，可能有些都和</a:t>
            </a:r>
            <a:r>
              <a:rPr lang="en-US" altLang="zh-TW" sz="2600" dirty="0">
                <a:latin typeface="標楷體" panose="03000509000000000000" pitchFamily="65" charset="-120"/>
                <a:ea typeface="標楷體" panose="03000509000000000000" pitchFamily="65" charset="-120"/>
              </a:rPr>
              <a:t>2</a:t>
            </a:r>
            <a:r>
              <a:rPr lang="zh-TW" altLang="en-US" sz="2600" dirty="0">
                <a:latin typeface="標楷體" panose="03000509000000000000" pitchFamily="65" charset="-120"/>
                <a:ea typeface="標楷體" panose="03000509000000000000" pitchFamily="65" charset="-120"/>
              </a:rPr>
              <a:t>、</a:t>
            </a:r>
            <a:r>
              <a:rPr lang="en-US" altLang="zh-TW" sz="2600" dirty="0">
                <a:latin typeface="標楷體" panose="03000509000000000000" pitchFamily="65" charset="-120"/>
                <a:ea typeface="標楷體" panose="03000509000000000000" pitchFamily="65" charset="-120"/>
              </a:rPr>
              <a:t>30</a:t>
            </a:r>
            <a:r>
              <a:rPr lang="zh-TW" altLang="en-US" sz="2600" dirty="0">
                <a:latin typeface="標楷體" panose="03000509000000000000" pitchFamily="65" charset="-120"/>
                <a:ea typeface="標楷體" panose="03000509000000000000" pitchFamily="65" charset="-120"/>
              </a:rPr>
              <a:t>年前的樣子一模一樣，我感覺現在政府想做的是改變，不只改變學校外貌，也想改變學校的內在，地方教育局也是如此，改成現在的樣子，而</a:t>
            </a:r>
            <a:r>
              <a:rPr lang="zh-TW" altLang="en-US" sz="2600" dirty="0">
                <a:solidFill>
                  <a:srgbClr val="FF0000"/>
                </a:solidFill>
                <a:latin typeface="標楷體" panose="03000509000000000000" pitchFamily="65" charset="-120"/>
                <a:ea typeface="標楷體" panose="03000509000000000000" pitchFamily="65" charset="-120"/>
              </a:rPr>
              <a:t>它逼迫我們改的方式就是透過競爭和淘汰。</a:t>
            </a:r>
          </a:p>
          <a:p>
            <a:pPr>
              <a:lnSpc>
                <a:spcPct val="90000"/>
              </a:lnSpc>
              <a:buFont typeface="Wingdings" pitchFamily="2" charset="2"/>
              <a:buNone/>
            </a:pPr>
            <a:r>
              <a:rPr lang="zh-TW" altLang="en-US" sz="2600" dirty="0">
                <a:latin typeface="標楷體" panose="03000509000000000000" pitchFamily="65" charset="-120"/>
                <a:ea typeface="標楷體" panose="03000509000000000000" pitchFamily="65" charset="-120"/>
              </a:rPr>
              <a:t>（威鉅市兒童服務處處長</a:t>
            </a:r>
            <a:r>
              <a:rPr lang="en-US" altLang="zh-TW" sz="2600" dirty="0">
                <a:latin typeface="標楷體" panose="03000509000000000000" pitchFamily="65" charset="-120"/>
                <a:ea typeface="標楷體" panose="03000509000000000000" pitchFamily="65" charset="-120"/>
              </a:rPr>
              <a:t>p1-118</a:t>
            </a:r>
            <a:r>
              <a:rPr lang="zh-TW" altLang="en-US" sz="2600" dirty="0">
                <a:latin typeface="標楷體" panose="03000509000000000000" pitchFamily="65" charset="-120"/>
                <a:ea typeface="標楷體" panose="03000509000000000000" pitchFamily="65" charset="-120"/>
              </a:rPr>
              <a:t>）</a:t>
            </a:r>
          </a:p>
        </p:txBody>
      </p:sp>
      <p:pic>
        <p:nvPicPr>
          <p:cNvPr id="25604" name="Picture 4" descr="CAUO8F6RCAQLWWC1CAZM1H4ICAY3C5ALCA9FQXKQCAG4OLSSCA0IYXJBCA2PJTBLCACCDGZ4CA56D7AGCA5IP2WDCA7DXYCICAX7S4ECCAOVTLEJCA72WTPLCAYFBIXWCAMAM276CAV1PB2WCA18CXHH">
            <a:hlinkClick r:id="" action="ppaction://noaction"/>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0" y="0"/>
            <a:ext cx="1547813" cy="154781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71593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468313" y="476250"/>
            <a:ext cx="7524751" cy="2133600"/>
          </a:xfrm>
        </p:spPr>
        <p:txBody>
          <a:bodyPr/>
          <a:lstStyle/>
          <a:p>
            <a:r>
              <a:rPr lang="zh-TW" altLang="en-US" dirty="0" smtClean="0"/>
              <a:t>英國經驗的省思 </a:t>
            </a:r>
            <a:endParaRPr lang="zh-TW" altLang="en-US" dirty="0"/>
          </a:p>
        </p:txBody>
      </p:sp>
      <p:sp>
        <p:nvSpPr>
          <p:cNvPr id="27651" name="Rectangle 3"/>
          <p:cNvSpPr>
            <a:spLocks noGrp="1" noChangeArrowheads="1"/>
          </p:cNvSpPr>
          <p:nvPr>
            <p:ph type="subTitle" idx="1"/>
          </p:nvPr>
        </p:nvSpPr>
        <p:spPr>
          <a:xfrm>
            <a:off x="849313" y="3049588"/>
            <a:ext cx="6248400" cy="3808412"/>
          </a:xfrm>
        </p:spPr>
        <p:txBody>
          <a:bodyPr/>
          <a:lstStyle/>
          <a:p>
            <a:r>
              <a:rPr lang="zh-TW" altLang="en-US"/>
              <a:t>教育制度的創新概念</a:t>
            </a:r>
          </a:p>
          <a:p>
            <a:endParaRPr lang="zh-TW" altLang="en-US"/>
          </a:p>
          <a:p>
            <a:endParaRPr lang="zh-TW" altLang="en-US"/>
          </a:p>
          <a:p>
            <a:r>
              <a:rPr lang="zh-TW" altLang="en-US"/>
              <a:t>跨科際視野的培養</a:t>
            </a:r>
          </a:p>
        </p:txBody>
      </p:sp>
    </p:spTree>
    <p:extLst>
      <p:ext uri="{BB962C8B-B14F-4D97-AF65-F5344CB8AC3E}">
        <p14:creationId xmlns:p14="http://schemas.microsoft.com/office/powerpoint/2010/main" val="10677898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990600"/>
            <a:ext cx="7467600" cy="5432500"/>
          </a:xfrm>
          <a:effectLst>
            <a:softEdge rad="635000"/>
          </a:effectLst>
        </p:spPr>
      </p:pic>
    </p:spTree>
    <p:extLst>
      <p:ext uri="{BB962C8B-B14F-4D97-AF65-F5344CB8AC3E}">
        <p14:creationId xmlns:p14="http://schemas.microsoft.com/office/powerpoint/2010/main" val="3114519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2">
            <a:extLst>
              <a:ext uri="{28A0092B-C50C-407E-A947-70E740481C1C}">
                <a14:useLocalDpi xmlns:a14="http://schemas.microsoft.com/office/drawing/2010/main" val="0"/>
              </a:ext>
            </a:extLst>
          </a:blip>
          <a:srcRect b="3334"/>
          <a:stretch/>
        </p:blipFill>
        <p:spPr>
          <a:xfrm>
            <a:off x="27000" y="112776"/>
            <a:ext cx="8649456" cy="6628592"/>
          </a:xfrm>
          <a:prstGeom prst="rect">
            <a:avLst/>
          </a:prstGeom>
        </p:spPr>
      </p:pic>
      <p:sp>
        <p:nvSpPr>
          <p:cNvPr id="3" name="矩形 2"/>
          <p:cNvSpPr/>
          <p:nvPr/>
        </p:nvSpPr>
        <p:spPr>
          <a:xfrm>
            <a:off x="8668139" y="188640"/>
            <a:ext cx="360040" cy="864096"/>
          </a:xfrm>
          <a:prstGeom prst="rect">
            <a:avLst/>
          </a:prstGeom>
          <a:solidFill>
            <a:srgbClr val="FF0066">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kumimoji="1" lang="zh-TW" altLang="en-US">
              <a:solidFill>
                <a:srgbClr val="FFFFFF"/>
              </a:solidFill>
            </a:endParaRPr>
          </a:p>
        </p:txBody>
      </p:sp>
      <p:sp>
        <p:nvSpPr>
          <p:cNvPr id="4" name="矩形 3"/>
          <p:cNvSpPr/>
          <p:nvPr/>
        </p:nvSpPr>
        <p:spPr>
          <a:xfrm>
            <a:off x="8668139" y="2204864"/>
            <a:ext cx="360040" cy="864096"/>
          </a:xfrm>
          <a:prstGeom prst="rect">
            <a:avLst/>
          </a:prstGeom>
          <a:solidFill>
            <a:srgbClr val="FFC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kumimoji="1" lang="zh-TW" altLang="en-US">
              <a:solidFill>
                <a:srgbClr val="FFFFFF"/>
              </a:solidFill>
            </a:endParaRPr>
          </a:p>
        </p:txBody>
      </p:sp>
      <p:sp>
        <p:nvSpPr>
          <p:cNvPr id="5" name="矩形 4"/>
          <p:cNvSpPr/>
          <p:nvPr/>
        </p:nvSpPr>
        <p:spPr>
          <a:xfrm>
            <a:off x="8676456" y="3212976"/>
            <a:ext cx="360040" cy="864096"/>
          </a:xfrm>
          <a:prstGeom prst="rect">
            <a:avLst/>
          </a:prstGeom>
          <a:solidFill>
            <a:srgbClr val="00B05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kumimoji="1" lang="zh-TW" altLang="en-US">
              <a:solidFill>
                <a:srgbClr val="FFFFFF"/>
              </a:solidFill>
            </a:endParaRPr>
          </a:p>
        </p:txBody>
      </p:sp>
      <p:sp>
        <p:nvSpPr>
          <p:cNvPr id="6" name="矩形 5"/>
          <p:cNvSpPr/>
          <p:nvPr/>
        </p:nvSpPr>
        <p:spPr>
          <a:xfrm>
            <a:off x="8676456" y="4221088"/>
            <a:ext cx="360040" cy="864096"/>
          </a:xfrm>
          <a:prstGeom prst="rect">
            <a:avLst/>
          </a:prstGeom>
          <a:solidFill>
            <a:srgbClr val="3399FF">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kumimoji="1" lang="zh-TW" altLang="en-US">
              <a:solidFill>
                <a:srgbClr val="FFFFFF"/>
              </a:solidFill>
            </a:endParaRPr>
          </a:p>
        </p:txBody>
      </p:sp>
      <p:sp>
        <p:nvSpPr>
          <p:cNvPr id="7" name="矩形 6"/>
          <p:cNvSpPr/>
          <p:nvPr/>
        </p:nvSpPr>
        <p:spPr>
          <a:xfrm>
            <a:off x="8668139" y="1196752"/>
            <a:ext cx="360040" cy="864096"/>
          </a:xfrm>
          <a:prstGeom prst="rect">
            <a:avLst/>
          </a:prstGeom>
          <a:solidFill>
            <a:srgbClr val="FF66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kumimoji="1" lang="zh-TW" altLang="en-US">
              <a:solidFill>
                <a:srgbClr val="FFFFFF"/>
              </a:solidFill>
            </a:endParaRPr>
          </a:p>
        </p:txBody>
      </p:sp>
      <p:sp>
        <p:nvSpPr>
          <p:cNvPr id="8" name="文字方塊 7"/>
          <p:cNvSpPr txBox="1"/>
          <p:nvPr/>
        </p:nvSpPr>
        <p:spPr>
          <a:xfrm>
            <a:off x="1115615" y="365755"/>
            <a:ext cx="2646878" cy="830997"/>
          </a:xfrm>
          <a:prstGeom prst="rect">
            <a:avLst/>
          </a:prstGeom>
          <a:noFill/>
        </p:spPr>
        <p:txBody>
          <a:bodyPr wrap="none" rtlCol="0">
            <a:spAutoFit/>
          </a:bodyPr>
          <a:lstStyle/>
          <a:p>
            <a:pPr fontAlgn="base">
              <a:spcBef>
                <a:spcPct val="0"/>
              </a:spcBef>
              <a:spcAft>
                <a:spcPct val="0"/>
              </a:spcAft>
            </a:pPr>
            <a:r>
              <a:rPr kumimoji="1" lang="zh-TW" altLang="en-US" sz="4800" b="1" dirty="0" smtClean="0">
                <a:solidFill>
                  <a:srgbClr val="000000"/>
                </a:solidFill>
                <a:latin typeface="微軟正黑體" pitchFamily="34" charset="-120"/>
                <a:ea typeface="微軟正黑體" pitchFamily="34" charset="-120"/>
              </a:rPr>
              <a:t>個人簡介</a:t>
            </a:r>
            <a:endParaRPr kumimoji="1" lang="zh-TW" altLang="en-US" sz="4800" b="1" dirty="0">
              <a:solidFill>
                <a:srgbClr val="000000"/>
              </a:solidFill>
              <a:latin typeface="微軟正黑體" pitchFamily="34" charset="-120"/>
              <a:ea typeface="微軟正黑體" pitchFamily="34" charset="-120"/>
            </a:endParaRPr>
          </a:p>
        </p:txBody>
      </p:sp>
      <p:sp>
        <p:nvSpPr>
          <p:cNvPr id="9" name="內容版面配置區 2"/>
          <p:cNvSpPr txBox="1">
            <a:spLocks/>
          </p:cNvSpPr>
          <p:nvPr/>
        </p:nvSpPr>
        <p:spPr>
          <a:xfrm>
            <a:off x="755576" y="1052736"/>
            <a:ext cx="8174427" cy="47847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base">
              <a:spcAft>
                <a:spcPct val="0"/>
              </a:spcAft>
              <a:buFont typeface="Arial" pitchFamily="34" charset="0"/>
              <a:buNone/>
            </a:pPr>
            <a:r>
              <a:rPr kumimoji="1" lang="zh-TW" altLang="en-US" dirty="0" smtClean="0">
                <a:solidFill>
                  <a:srgbClr val="000000"/>
                </a:solidFill>
                <a:latin typeface="微軟正黑體" pitchFamily="34" charset="-120"/>
                <a:ea typeface="微軟正黑體" pitchFamily="34" charset="-120"/>
              </a:rPr>
              <a:t>學歷</a:t>
            </a:r>
          </a:p>
          <a:p>
            <a:pPr fontAlgn="base">
              <a:spcAft>
                <a:spcPct val="0"/>
              </a:spcAft>
            </a:pPr>
            <a:r>
              <a:rPr kumimoji="1" lang="en-US" altLang="zh-TW" sz="2400" dirty="0" smtClean="0">
                <a:solidFill>
                  <a:srgbClr val="002060"/>
                </a:solidFill>
                <a:latin typeface="微軟正黑體" pitchFamily="34" charset="-120"/>
                <a:ea typeface="微軟正黑體" pitchFamily="34" charset="-120"/>
              </a:rPr>
              <a:t>2006-2008</a:t>
            </a:r>
            <a:r>
              <a:rPr kumimoji="1" lang="en-US" altLang="zh-TW" sz="3000" dirty="0" smtClean="0">
                <a:solidFill>
                  <a:srgbClr val="002060"/>
                </a:solidFill>
                <a:latin typeface="微軟正黑體" pitchFamily="34" charset="-120"/>
                <a:ea typeface="微軟正黑體" pitchFamily="34" charset="-120"/>
              </a:rPr>
              <a:t> </a:t>
            </a:r>
            <a:r>
              <a:rPr kumimoji="1" lang="zh-TW" altLang="en-US" sz="3000" dirty="0" smtClean="0">
                <a:solidFill>
                  <a:srgbClr val="002060"/>
                </a:solidFill>
                <a:latin typeface="微軟正黑體" pitchFamily="34" charset="-120"/>
                <a:ea typeface="微軟正黑體" pitchFamily="34" charset="-120"/>
              </a:rPr>
              <a:t>英國倫敦大學政策研究聯位學位</a:t>
            </a:r>
            <a:br>
              <a:rPr kumimoji="1" lang="zh-TW" altLang="en-US" sz="3000" dirty="0" smtClean="0">
                <a:solidFill>
                  <a:srgbClr val="002060"/>
                </a:solidFill>
                <a:latin typeface="微軟正黑體" pitchFamily="34" charset="-120"/>
                <a:ea typeface="微軟正黑體" pitchFamily="34" charset="-120"/>
              </a:rPr>
            </a:br>
            <a:r>
              <a:rPr kumimoji="1" lang="en-US" altLang="zh-TW" sz="2400" dirty="0" smtClean="0">
                <a:solidFill>
                  <a:srgbClr val="002060"/>
                </a:solidFill>
                <a:latin typeface="微軟正黑體" pitchFamily="34" charset="-120"/>
                <a:ea typeface="微軟正黑體" pitchFamily="34" charset="-120"/>
              </a:rPr>
              <a:t>2003-2008</a:t>
            </a:r>
            <a:r>
              <a:rPr kumimoji="1" lang="en-US" altLang="zh-TW" sz="3000" dirty="0" smtClean="0">
                <a:solidFill>
                  <a:srgbClr val="002060"/>
                </a:solidFill>
                <a:latin typeface="微軟正黑體" pitchFamily="34" charset="-120"/>
                <a:ea typeface="微軟正黑體" pitchFamily="34" charset="-120"/>
              </a:rPr>
              <a:t> </a:t>
            </a:r>
            <a:r>
              <a:rPr kumimoji="1" lang="zh-TW" altLang="en-US" sz="3000" dirty="0" smtClean="0">
                <a:solidFill>
                  <a:srgbClr val="002060"/>
                </a:solidFill>
                <a:latin typeface="微軟正黑體" pitchFamily="34" charset="-120"/>
                <a:ea typeface="微軟正黑體" pitchFamily="34" charset="-120"/>
              </a:rPr>
              <a:t>國立暨南國際大學比較教育所博士</a:t>
            </a:r>
            <a:br>
              <a:rPr kumimoji="1" lang="zh-TW" altLang="en-US" sz="3000" dirty="0" smtClean="0">
                <a:solidFill>
                  <a:srgbClr val="002060"/>
                </a:solidFill>
                <a:latin typeface="微軟正黑體" pitchFamily="34" charset="-120"/>
                <a:ea typeface="微軟正黑體" pitchFamily="34" charset="-120"/>
              </a:rPr>
            </a:br>
            <a:r>
              <a:rPr kumimoji="1" lang="en-US" altLang="zh-TW" sz="2400" dirty="0" smtClean="0">
                <a:solidFill>
                  <a:srgbClr val="002060"/>
                </a:solidFill>
                <a:latin typeface="微軟正黑體" pitchFamily="34" charset="-120"/>
                <a:ea typeface="微軟正黑體" pitchFamily="34" charset="-120"/>
              </a:rPr>
              <a:t>2000-2002</a:t>
            </a:r>
            <a:r>
              <a:rPr kumimoji="1" lang="en-US" altLang="zh-TW" sz="3000" dirty="0" smtClean="0">
                <a:solidFill>
                  <a:srgbClr val="002060"/>
                </a:solidFill>
                <a:latin typeface="微軟正黑體" pitchFamily="34" charset="-120"/>
                <a:ea typeface="微軟正黑體" pitchFamily="34" charset="-120"/>
              </a:rPr>
              <a:t> </a:t>
            </a:r>
            <a:r>
              <a:rPr kumimoji="1" lang="zh-TW" altLang="en-US" sz="3000" dirty="0" smtClean="0">
                <a:solidFill>
                  <a:srgbClr val="002060"/>
                </a:solidFill>
                <a:latin typeface="微軟正黑體" pitchFamily="34" charset="-120"/>
                <a:ea typeface="微軟正黑體" pitchFamily="34" charset="-120"/>
              </a:rPr>
              <a:t>國立陽明大學衛生福利所碩士</a:t>
            </a:r>
            <a:br>
              <a:rPr kumimoji="1" lang="zh-TW" altLang="en-US" sz="3000" dirty="0" smtClean="0">
                <a:solidFill>
                  <a:srgbClr val="002060"/>
                </a:solidFill>
                <a:latin typeface="微軟正黑體" pitchFamily="34" charset="-120"/>
                <a:ea typeface="微軟正黑體" pitchFamily="34" charset="-120"/>
              </a:rPr>
            </a:br>
            <a:r>
              <a:rPr kumimoji="1" lang="en-US" altLang="zh-TW" sz="2400" dirty="0" smtClean="0">
                <a:solidFill>
                  <a:srgbClr val="002060"/>
                </a:solidFill>
                <a:latin typeface="微軟正黑體" pitchFamily="34" charset="-120"/>
                <a:ea typeface="微軟正黑體" pitchFamily="34" charset="-120"/>
              </a:rPr>
              <a:t>1988-1992</a:t>
            </a:r>
            <a:r>
              <a:rPr kumimoji="1" lang="en-US" altLang="zh-TW" sz="3000" dirty="0" smtClean="0">
                <a:solidFill>
                  <a:srgbClr val="002060"/>
                </a:solidFill>
                <a:latin typeface="微軟正黑體" pitchFamily="34" charset="-120"/>
                <a:ea typeface="微軟正黑體" pitchFamily="34" charset="-120"/>
              </a:rPr>
              <a:t> </a:t>
            </a:r>
            <a:r>
              <a:rPr kumimoji="1" lang="zh-TW" altLang="en-US" sz="3000" dirty="0" smtClean="0">
                <a:solidFill>
                  <a:srgbClr val="002060"/>
                </a:solidFill>
                <a:latin typeface="微軟正黑體" pitchFamily="34" charset="-120"/>
                <a:ea typeface="微軟正黑體" pitchFamily="34" charset="-120"/>
              </a:rPr>
              <a:t>國立屏東教育大學社會科教育學系 </a:t>
            </a:r>
            <a:endParaRPr kumimoji="1" lang="en-US" altLang="zh-TW" sz="3000" dirty="0" smtClean="0">
              <a:solidFill>
                <a:srgbClr val="002060"/>
              </a:solidFill>
              <a:latin typeface="微軟正黑體" pitchFamily="34" charset="-120"/>
              <a:ea typeface="微軟正黑體" pitchFamily="34" charset="-120"/>
            </a:endParaRPr>
          </a:p>
          <a:p>
            <a:pPr marL="0" indent="0" fontAlgn="base">
              <a:spcAft>
                <a:spcPct val="0"/>
              </a:spcAft>
              <a:buFont typeface="Arial" pitchFamily="34" charset="0"/>
              <a:buNone/>
            </a:pPr>
            <a:r>
              <a:rPr kumimoji="1" lang="zh-TW" altLang="en-US" dirty="0" smtClean="0">
                <a:solidFill>
                  <a:srgbClr val="002060"/>
                </a:solidFill>
                <a:latin typeface="微軟正黑體" pitchFamily="34" charset="-120"/>
                <a:ea typeface="微軟正黑體" pitchFamily="34" charset="-120"/>
              </a:rPr>
              <a:t>經歷</a:t>
            </a:r>
          </a:p>
          <a:p>
            <a:pPr fontAlgn="base">
              <a:spcAft>
                <a:spcPct val="0"/>
              </a:spcAft>
            </a:pPr>
            <a:r>
              <a:rPr kumimoji="1" lang="zh-TW" altLang="en-US" sz="3000" dirty="0" smtClean="0">
                <a:solidFill>
                  <a:srgbClr val="002060"/>
                </a:solidFill>
                <a:latin typeface="微軟正黑體" pitchFamily="34" charset="-120"/>
                <a:ea typeface="微軟正黑體" pitchFamily="34" charset="-120"/>
              </a:rPr>
              <a:t>雲林</a:t>
            </a:r>
            <a:r>
              <a:rPr kumimoji="1" lang="en-US" altLang="zh-TW" sz="3000" dirty="0" smtClean="0">
                <a:solidFill>
                  <a:srgbClr val="002060"/>
                </a:solidFill>
                <a:latin typeface="微軟正黑體" pitchFamily="34" charset="-120"/>
                <a:ea typeface="微軟正黑體" pitchFamily="34" charset="-120"/>
              </a:rPr>
              <a:t>&amp;</a:t>
            </a:r>
            <a:r>
              <a:rPr kumimoji="1" lang="zh-TW" altLang="en-US" sz="3000" dirty="0" smtClean="0">
                <a:solidFill>
                  <a:srgbClr val="002060"/>
                </a:solidFill>
                <a:latin typeface="微軟正黑體" pitchFamily="34" charset="-120"/>
                <a:ea typeface="微軟正黑體" pitchFamily="34" charset="-120"/>
              </a:rPr>
              <a:t>屏東 國小老師</a:t>
            </a:r>
            <a:endParaRPr kumimoji="1" lang="en-US" altLang="zh-TW" sz="3000" dirty="0" smtClean="0">
              <a:solidFill>
                <a:srgbClr val="002060"/>
              </a:solidFill>
              <a:latin typeface="微軟正黑體" pitchFamily="34" charset="-120"/>
              <a:ea typeface="微軟正黑體" pitchFamily="34" charset="-120"/>
            </a:endParaRPr>
          </a:p>
          <a:p>
            <a:pPr fontAlgn="base">
              <a:spcAft>
                <a:spcPct val="0"/>
              </a:spcAft>
            </a:pPr>
            <a:r>
              <a:rPr kumimoji="1" lang="zh-TW" altLang="en-US" sz="3000" dirty="0" smtClean="0">
                <a:solidFill>
                  <a:srgbClr val="002060"/>
                </a:solidFill>
                <a:latin typeface="微軟正黑體" pitchFamily="34" charset="-120"/>
                <a:ea typeface="微軟正黑體" pitchFamily="34" charset="-120"/>
              </a:rPr>
              <a:t>國家教育研究院綜合規畫室主任</a:t>
            </a:r>
            <a:endParaRPr kumimoji="1" lang="en-US" altLang="zh-TW" sz="3000" dirty="0" smtClean="0">
              <a:solidFill>
                <a:srgbClr val="002060"/>
              </a:solidFill>
              <a:latin typeface="微軟正黑體" pitchFamily="34" charset="-120"/>
              <a:ea typeface="微軟正黑體" pitchFamily="34" charset="-120"/>
            </a:endParaRPr>
          </a:p>
          <a:p>
            <a:pPr marL="0" indent="0" fontAlgn="base">
              <a:spcAft>
                <a:spcPct val="0"/>
              </a:spcAft>
              <a:buFont typeface="Arial" pitchFamily="34" charset="0"/>
              <a:buNone/>
            </a:pPr>
            <a:r>
              <a:rPr kumimoji="1" lang="zh-TW" altLang="en-US" sz="3000" dirty="0" smtClean="0">
                <a:solidFill>
                  <a:srgbClr val="002060"/>
                </a:solidFill>
                <a:latin typeface="微軟正黑體" pitchFamily="34" charset="-120"/>
                <a:ea typeface="微軟正黑體" pitchFamily="34" charset="-120"/>
              </a:rPr>
              <a:t>現任</a:t>
            </a:r>
            <a:endParaRPr kumimoji="1" lang="en-US" altLang="zh-TW" sz="3000" dirty="0" smtClean="0">
              <a:solidFill>
                <a:srgbClr val="002060"/>
              </a:solidFill>
              <a:latin typeface="微軟正黑體" pitchFamily="34" charset="-120"/>
              <a:ea typeface="微軟正黑體" pitchFamily="34" charset="-120"/>
            </a:endParaRPr>
          </a:p>
          <a:p>
            <a:pPr fontAlgn="base">
              <a:spcAft>
                <a:spcPct val="0"/>
              </a:spcAft>
            </a:pPr>
            <a:r>
              <a:rPr kumimoji="1" lang="en-US" altLang="zh-TW" sz="3000" dirty="0" smtClean="0">
                <a:solidFill>
                  <a:srgbClr val="002060"/>
                </a:solidFill>
                <a:latin typeface="微軟正黑體" pitchFamily="34" charset="-120"/>
                <a:ea typeface="微軟正黑體" pitchFamily="34" charset="-120"/>
              </a:rPr>
              <a:t>Seattle Pacific University Coordinating Prof.</a:t>
            </a:r>
          </a:p>
          <a:p>
            <a:pPr fontAlgn="base">
              <a:spcAft>
                <a:spcPct val="0"/>
              </a:spcAft>
            </a:pPr>
            <a:r>
              <a:rPr kumimoji="1" lang="zh-TW" altLang="en-US" sz="3000" dirty="0">
                <a:solidFill>
                  <a:srgbClr val="002060"/>
                </a:solidFill>
                <a:latin typeface="微軟正黑體" pitchFamily="34" charset="-120"/>
                <a:ea typeface="微軟正黑體" pitchFamily="34" charset="-120"/>
              </a:rPr>
              <a:t>政治</a:t>
            </a:r>
            <a:r>
              <a:rPr kumimoji="1" lang="zh-TW" altLang="en-US" sz="3000" dirty="0" smtClean="0">
                <a:solidFill>
                  <a:srgbClr val="002060"/>
                </a:solidFill>
                <a:latin typeface="微軟正黑體" pitchFamily="34" charset="-120"/>
                <a:ea typeface="微軟正黑體" pitchFamily="34" charset="-120"/>
              </a:rPr>
              <a:t>大學教育系副教授兼教師研習中心中任</a:t>
            </a:r>
            <a:endParaRPr kumimoji="1" lang="en-US" altLang="zh-TW" sz="3000" dirty="0" smtClean="0">
              <a:solidFill>
                <a:srgbClr val="002060"/>
              </a:solidFill>
              <a:latin typeface="微軟正黑體" pitchFamily="34" charset="-120"/>
              <a:ea typeface="微軟正黑體" pitchFamily="34" charset="-120"/>
            </a:endParaRPr>
          </a:p>
          <a:p>
            <a:pPr marL="0" indent="0" fontAlgn="base">
              <a:spcAft>
                <a:spcPct val="0"/>
              </a:spcAft>
              <a:buFont typeface="Arial" pitchFamily="34" charset="0"/>
              <a:buNone/>
            </a:pPr>
            <a:endParaRPr kumimoji="1" lang="zh-TW" altLang="en-US" sz="3000" dirty="0" smtClean="0">
              <a:solidFill>
                <a:srgbClr val="002060"/>
              </a:solidFill>
              <a:latin typeface="微軟正黑體" pitchFamily="34" charset="-120"/>
              <a:ea typeface="微軟正黑體" pitchFamily="34" charset="-120"/>
            </a:endParaRPr>
          </a:p>
        </p:txBody>
      </p:sp>
    </p:spTree>
    <p:extLst>
      <p:ext uri="{BB962C8B-B14F-4D97-AF65-F5344CB8AC3E}">
        <p14:creationId xmlns:p14="http://schemas.microsoft.com/office/powerpoint/2010/main" val="3534946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3"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0" y="1989138"/>
            <a:ext cx="9144000" cy="4275137"/>
          </a:xfrm>
          <a:noFill/>
        </p:spPr>
      </p:pic>
      <p:sp>
        <p:nvSpPr>
          <p:cNvPr id="4" name="圆角矩形 7"/>
          <p:cNvSpPr>
            <a:spLocks noChangeArrowheads="1"/>
          </p:cNvSpPr>
          <p:nvPr/>
        </p:nvSpPr>
        <p:spPr bwMode="auto">
          <a:xfrm>
            <a:off x="179512" y="764704"/>
            <a:ext cx="6156325" cy="792163"/>
          </a:xfrm>
          <a:prstGeom prst="roundRect">
            <a:avLst>
              <a:gd name="adj" fmla="val 13454"/>
            </a:avLst>
          </a:prstGeom>
          <a:solidFill>
            <a:srgbClr val="FF7C80"/>
          </a:solidFill>
          <a:ln w="9525">
            <a:solidFill>
              <a:srgbClr val="2F2F98"/>
            </a:solidFill>
            <a:round/>
            <a:headEnd/>
            <a:tailEnd/>
          </a:ln>
          <a:effectLst>
            <a:outerShdw dist="20000" dir="5400000" rotWithShape="0">
              <a:srgbClr val="808080">
                <a:alpha val="37999"/>
              </a:srgbClr>
            </a:outerShdw>
          </a:effectLst>
        </p:spPr>
        <p:txBody>
          <a:bodyPr anchor="ctr"/>
          <a:lstStyle/>
          <a:p>
            <a:pPr algn="l" eaLnBrk="1" hangingPunct="1">
              <a:lnSpc>
                <a:spcPct val="120000"/>
              </a:lnSpc>
              <a:spcBef>
                <a:spcPct val="20000"/>
              </a:spcBef>
              <a:buClr>
                <a:srgbClr val="FFCC00"/>
              </a:buClr>
              <a:buSzPct val="80000"/>
              <a:defRPr/>
            </a:pPr>
            <a:r>
              <a:rPr lang="zh-TW" altLang="en-US" sz="4000" dirty="0">
                <a:latin typeface="Arial" charset="0"/>
                <a:ea typeface="华文中宋" pitchFamily="2" charset="-122"/>
              </a:rPr>
              <a:t>國家</a:t>
            </a:r>
            <a:r>
              <a:rPr kumimoji="0" lang="zh-CN" altLang="zh-CN" sz="4000" dirty="0" smtClean="0">
                <a:solidFill>
                  <a:schemeClr val="tx1"/>
                </a:solidFill>
                <a:latin typeface="Arial" charset="0"/>
                <a:ea typeface="华文中宋" pitchFamily="2" charset="-122"/>
              </a:rPr>
              <a:t>政策</a:t>
            </a:r>
            <a:r>
              <a:rPr kumimoji="0" lang="zh-CN" altLang="zh-CN" sz="4000" dirty="0">
                <a:solidFill>
                  <a:schemeClr val="tx1"/>
                </a:solidFill>
                <a:latin typeface="Arial" charset="0"/>
                <a:ea typeface="华文中宋" pitchFamily="2" charset="-122"/>
              </a:rPr>
              <a:t>文件</a:t>
            </a:r>
            <a:r>
              <a:rPr kumimoji="0" lang="zh-CN" altLang="en-US" sz="4000" dirty="0">
                <a:solidFill>
                  <a:schemeClr val="tx1"/>
                </a:solidFill>
                <a:latin typeface="Arial" charset="0"/>
                <a:ea typeface="华文中宋" pitchFamily="2" charset="-122"/>
              </a:rPr>
              <a:t> </a:t>
            </a:r>
            <a:endParaRPr kumimoji="0" lang="zh-CN" altLang="zh-CN" sz="4000" dirty="0">
              <a:solidFill>
                <a:schemeClr val="tx1"/>
              </a:solidFill>
              <a:latin typeface="Arial" charset="0"/>
              <a:ea typeface="华文中宋" pitchFamily="2" charset="-122"/>
            </a:endParaRPr>
          </a:p>
        </p:txBody>
      </p:sp>
    </p:spTree>
    <p:extLst>
      <p:ext uri="{BB962C8B-B14F-4D97-AF65-F5344CB8AC3E}">
        <p14:creationId xmlns:p14="http://schemas.microsoft.com/office/powerpoint/2010/main" val="1077319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683568" y="620713"/>
            <a:ext cx="7993707" cy="720725"/>
          </a:xfrm>
        </p:spPr>
        <p:txBody>
          <a:bodyPr>
            <a:normAutofit fontScale="90000"/>
          </a:bodyPr>
          <a:lstStyle/>
          <a:p>
            <a:r>
              <a:rPr lang="zh-TW" altLang="en-US" sz="5200" b="1" dirty="0" smtClean="0">
                <a:solidFill>
                  <a:srgbClr val="00B0F0"/>
                </a:solidFill>
                <a:latin typeface="华文中宋" pitchFamily="2" charset="-122"/>
                <a:ea typeface="华文中宋" pitchFamily="2" charset="-122"/>
              </a:rPr>
              <a:t>國家級政策</a:t>
            </a:r>
            <a:endParaRPr lang="zh-CN" altLang="en-US" sz="5200" b="1" dirty="0" smtClean="0">
              <a:solidFill>
                <a:srgbClr val="00B0F0"/>
              </a:solidFill>
              <a:latin typeface="华文中宋" pitchFamily="2" charset="-122"/>
              <a:ea typeface="华文中宋" pitchFamily="2" charset="-122"/>
            </a:endParaRPr>
          </a:p>
        </p:txBody>
      </p:sp>
      <p:sp>
        <p:nvSpPr>
          <p:cNvPr id="3" name="内容占位符 2"/>
          <p:cNvSpPr>
            <a:spLocks noGrp="1"/>
          </p:cNvSpPr>
          <p:nvPr>
            <p:ph idx="4294967295"/>
          </p:nvPr>
        </p:nvSpPr>
        <p:spPr>
          <a:xfrm>
            <a:off x="323850" y="1557338"/>
            <a:ext cx="8640763" cy="4967287"/>
          </a:xfrm>
          <a:noFill/>
        </p:spPr>
        <p:txBody>
          <a:bodyPr/>
          <a:lstStyle/>
          <a:p>
            <a:pPr>
              <a:lnSpc>
                <a:spcPct val="130000"/>
              </a:lnSpc>
              <a:spcBef>
                <a:spcPts val="675"/>
              </a:spcBef>
              <a:buClr>
                <a:schemeClr val="tx1"/>
              </a:buClr>
              <a:buFont typeface="Wingdings" pitchFamily="2" charset="2"/>
              <a:buNone/>
            </a:pPr>
            <a:r>
              <a:rPr lang="zh-TW" altLang="en-US" sz="3200" b="1" dirty="0" smtClean="0">
                <a:solidFill>
                  <a:schemeClr val="tx1"/>
                </a:solidFill>
                <a:latin typeface="华文楷体" pitchFamily="2" charset="-122"/>
                <a:ea typeface="华文楷体" pitchFamily="2" charset="-122"/>
              </a:rPr>
              <a:t> </a:t>
            </a:r>
            <a:r>
              <a:rPr lang="en-US" altLang="zh-CN" sz="3200" b="1" dirty="0" smtClean="0">
                <a:solidFill>
                  <a:schemeClr val="tx1"/>
                </a:solidFill>
                <a:latin typeface="华文楷体" pitchFamily="2" charset="-122"/>
                <a:ea typeface="华文楷体" pitchFamily="2" charset="-122"/>
              </a:rPr>
              <a:t>1</a:t>
            </a:r>
            <a:r>
              <a:rPr lang="zh-CN" altLang="en-US" sz="3200" b="1" dirty="0" smtClean="0">
                <a:solidFill>
                  <a:schemeClr val="tx1"/>
                </a:solidFill>
                <a:latin typeface="华文楷体" pitchFamily="2" charset="-122"/>
                <a:ea typeface="华文楷体" pitchFamily="2" charset="-122"/>
              </a:rPr>
              <a:t>、 </a:t>
            </a:r>
            <a:r>
              <a:rPr lang="en-US" altLang="zh-CN" sz="3200" b="1" dirty="0" smtClean="0">
                <a:solidFill>
                  <a:schemeClr val="tx1"/>
                </a:solidFill>
                <a:latin typeface="华文楷体" pitchFamily="2" charset="-122"/>
                <a:ea typeface="华文楷体" pitchFamily="2" charset="-122"/>
              </a:rPr>
              <a:t>1998</a:t>
            </a:r>
            <a:r>
              <a:rPr lang="zh-CN" altLang="zh-CN" sz="3200" b="1" dirty="0" smtClean="0">
                <a:solidFill>
                  <a:schemeClr val="tx1"/>
                </a:solidFill>
                <a:latin typeface="华文楷体" pitchFamily="2" charset="-122"/>
                <a:ea typeface="华文楷体" pitchFamily="2" charset="-122"/>
              </a:rPr>
              <a:t>年</a:t>
            </a:r>
            <a:r>
              <a:rPr lang="zh-CN" altLang="en-US" sz="3200" b="1" dirty="0" smtClean="0">
                <a:solidFill>
                  <a:schemeClr val="tx1"/>
                </a:solidFill>
                <a:latin typeface="华文楷体" pitchFamily="2" charset="-122"/>
                <a:ea typeface="华文楷体" pitchFamily="2" charset="-122"/>
              </a:rPr>
              <a:t>， </a:t>
            </a:r>
            <a:r>
              <a:rPr lang="zh-CN" altLang="zh-CN" sz="3200" b="1" dirty="0" smtClean="0">
                <a:solidFill>
                  <a:schemeClr val="tx1"/>
                </a:solidFill>
                <a:latin typeface="华文楷体" pitchFamily="2" charset="-122"/>
                <a:ea typeface="华文楷体" pitchFamily="2" charset="-122"/>
              </a:rPr>
              <a:t>《国务院办公厅转发教育部关于义务教育阶段办学体制改革试验工作若干意见的通知》</a:t>
            </a:r>
            <a:endParaRPr lang="en-US" altLang="zh-CN" sz="3200" b="1" dirty="0" smtClean="0">
              <a:solidFill>
                <a:schemeClr val="tx1"/>
              </a:solidFill>
              <a:latin typeface="华文楷体" pitchFamily="2" charset="-122"/>
              <a:ea typeface="华文楷体" pitchFamily="2" charset="-122"/>
            </a:endParaRPr>
          </a:p>
          <a:p>
            <a:pPr>
              <a:lnSpc>
                <a:spcPct val="130000"/>
              </a:lnSpc>
              <a:spcBef>
                <a:spcPts val="675"/>
              </a:spcBef>
              <a:buClr>
                <a:schemeClr val="tx1"/>
              </a:buClr>
              <a:buFont typeface="Wingdings" pitchFamily="2" charset="2"/>
              <a:buNone/>
            </a:pPr>
            <a:r>
              <a:rPr lang="zh-CN" altLang="en-US" sz="3200" b="1" dirty="0" smtClean="0">
                <a:solidFill>
                  <a:schemeClr val="tx1"/>
                </a:solidFill>
                <a:latin typeface="华文楷体" pitchFamily="2" charset="-122"/>
                <a:ea typeface="华文楷体" pitchFamily="2" charset="-122"/>
              </a:rPr>
              <a:t> </a:t>
            </a:r>
            <a:r>
              <a:rPr lang="en-US" altLang="zh-CN" sz="3200" b="1" dirty="0" smtClean="0">
                <a:solidFill>
                  <a:schemeClr val="tx1"/>
                </a:solidFill>
                <a:latin typeface="华文楷体" pitchFamily="2" charset="-122"/>
                <a:ea typeface="华文楷体" pitchFamily="2" charset="-122"/>
              </a:rPr>
              <a:t>2</a:t>
            </a:r>
            <a:r>
              <a:rPr lang="zh-CN" altLang="en-US" sz="3200" b="1" dirty="0" smtClean="0">
                <a:solidFill>
                  <a:schemeClr val="tx1"/>
                </a:solidFill>
                <a:latin typeface="华文楷体" pitchFamily="2" charset="-122"/>
                <a:ea typeface="华文楷体" pitchFamily="2" charset="-122"/>
              </a:rPr>
              <a:t>、 </a:t>
            </a:r>
            <a:r>
              <a:rPr lang="en-US" altLang="zh-CN" sz="3200" b="1" dirty="0" smtClean="0">
                <a:solidFill>
                  <a:schemeClr val="tx1"/>
                </a:solidFill>
                <a:latin typeface="华文楷体" pitchFamily="2" charset="-122"/>
                <a:ea typeface="华文楷体" pitchFamily="2" charset="-122"/>
              </a:rPr>
              <a:t>1999</a:t>
            </a:r>
            <a:r>
              <a:rPr lang="zh-CN" altLang="zh-CN" sz="3200" b="1" dirty="0" smtClean="0">
                <a:solidFill>
                  <a:schemeClr val="tx1"/>
                </a:solidFill>
                <a:latin typeface="华文楷体" pitchFamily="2" charset="-122"/>
                <a:ea typeface="华文楷体" pitchFamily="2" charset="-122"/>
              </a:rPr>
              <a:t>年，中共中央、国务院《关于深化教育改革全面推进素质教育的决定》</a:t>
            </a:r>
            <a:endParaRPr lang="zh-CN" altLang="en-US" sz="3200" b="1" dirty="0" smtClean="0">
              <a:solidFill>
                <a:schemeClr val="tx1"/>
              </a:solidFill>
              <a:latin typeface="华文楷体" pitchFamily="2" charset="-122"/>
              <a:ea typeface="华文楷体" pitchFamily="2" charset="-122"/>
            </a:endParaRPr>
          </a:p>
          <a:p>
            <a:pPr>
              <a:lnSpc>
                <a:spcPct val="130000"/>
              </a:lnSpc>
              <a:spcBef>
                <a:spcPts val="675"/>
              </a:spcBef>
              <a:buClr>
                <a:schemeClr val="tx1"/>
              </a:buClr>
              <a:buFont typeface="Wingdings" pitchFamily="2" charset="2"/>
              <a:buNone/>
            </a:pPr>
            <a:r>
              <a:rPr lang="zh-CN" altLang="en-US" sz="3200" b="1" dirty="0" smtClean="0">
                <a:solidFill>
                  <a:schemeClr val="tx1"/>
                </a:solidFill>
                <a:latin typeface="华文楷体" pitchFamily="2" charset="-122"/>
                <a:ea typeface="华文楷体" pitchFamily="2" charset="-122"/>
              </a:rPr>
              <a:t> </a:t>
            </a:r>
            <a:r>
              <a:rPr lang="en-US" altLang="zh-CN" sz="3200" b="1" dirty="0" smtClean="0">
                <a:solidFill>
                  <a:schemeClr val="tx1"/>
                </a:solidFill>
                <a:latin typeface="华文楷体" pitchFamily="2" charset="-122"/>
                <a:ea typeface="华文楷体" pitchFamily="2" charset="-122"/>
              </a:rPr>
              <a:t>3</a:t>
            </a:r>
            <a:r>
              <a:rPr lang="zh-CN" altLang="en-US" sz="3200" b="1" dirty="0" smtClean="0">
                <a:solidFill>
                  <a:schemeClr val="tx1"/>
                </a:solidFill>
                <a:latin typeface="华文楷体" pitchFamily="2" charset="-122"/>
                <a:ea typeface="华文楷体" pitchFamily="2" charset="-122"/>
              </a:rPr>
              <a:t>、</a:t>
            </a:r>
            <a:r>
              <a:rPr lang="en-US" altLang="zh-CN" sz="3200" b="1" dirty="0" smtClean="0">
                <a:solidFill>
                  <a:schemeClr val="tx1"/>
                </a:solidFill>
                <a:latin typeface="华文楷体" pitchFamily="2" charset="-122"/>
                <a:ea typeface="华文楷体" pitchFamily="2" charset="-122"/>
              </a:rPr>
              <a:t>1999</a:t>
            </a:r>
            <a:r>
              <a:rPr lang="zh-CN" altLang="en-US" sz="3200" b="1" dirty="0" smtClean="0">
                <a:solidFill>
                  <a:schemeClr val="tx1"/>
                </a:solidFill>
                <a:latin typeface="华文楷体" pitchFamily="2" charset="-122"/>
                <a:ea typeface="华文楷体" pitchFamily="2" charset="-122"/>
              </a:rPr>
              <a:t>年</a:t>
            </a:r>
            <a:r>
              <a:rPr lang="zh-CN" altLang="zh-CN" sz="3200" b="1" dirty="0" smtClean="0">
                <a:solidFill>
                  <a:schemeClr val="tx1"/>
                </a:solidFill>
                <a:latin typeface="华文楷体" pitchFamily="2" charset="-122"/>
                <a:ea typeface="华文楷体" pitchFamily="2" charset="-122"/>
              </a:rPr>
              <a:t>，国务院颁布《面向</a:t>
            </a:r>
            <a:r>
              <a:rPr lang="en-US" altLang="zh-CN" sz="3200" b="1" dirty="0" smtClean="0">
                <a:solidFill>
                  <a:schemeClr val="tx1"/>
                </a:solidFill>
                <a:latin typeface="华文楷体" pitchFamily="2" charset="-122"/>
                <a:ea typeface="华文楷体" pitchFamily="2" charset="-122"/>
              </a:rPr>
              <a:t>21</a:t>
            </a:r>
            <a:r>
              <a:rPr lang="zh-CN" altLang="zh-CN" sz="3200" b="1" dirty="0" smtClean="0">
                <a:solidFill>
                  <a:schemeClr val="tx1"/>
                </a:solidFill>
                <a:latin typeface="华文楷体" pitchFamily="2" charset="-122"/>
                <a:ea typeface="华文楷体" pitchFamily="2" charset="-122"/>
              </a:rPr>
              <a:t>世纪教育振兴行动计划</a:t>
            </a:r>
            <a:r>
              <a:rPr lang="zh-CN" altLang="en-US" sz="3200" b="1" dirty="0" smtClean="0">
                <a:solidFill>
                  <a:schemeClr val="tx1"/>
                </a:solidFill>
                <a:latin typeface="华文楷体" pitchFamily="2" charset="-122"/>
                <a:ea typeface="华文楷体" pitchFamily="2" charset="-122"/>
              </a:rPr>
              <a:t>》</a:t>
            </a:r>
            <a:endParaRPr lang="en-US" altLang="zh-CN" sz="3200" b="1" dirty="0" smtClean="0">
              <a:solidFill>
                <a:schemeClr val="tx1"/>
              </a:solidFill>
            </a:endParaRPr>
          </a:p>
        </p:txBody>
      </p:sp>
    </p:spTree>
    <p:extLst>
      <p:ext uri="{BB962C8B-B14F-4D97-AF65-F5344CB8AC3E}">
        <p14:creationId xmlns:p14="http://schemas.microsoft.com/office/powerpoint/2010/main" val="30599995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3" name="内容占位符 2"/>
          <p:cNvSpPr>
            <a:spLocks noGrp="1"/>
          </p:cNvSpPr>
          <p:nvPr>
            <p:ph idx="4294967295"/>
          </p:nvPr>
        </p:nvSpPr>
        <p:spPr>
          <a:xfrm>
            <a:off x="250825" y="1196975"/>
            <a:ext cx="8642350" cy="5661025"/>
          </a:xfrm>
        </p:spPr>
        <p:txBody>
          <a:bodyPr/>
          <a:lstStyle/>
          <a:p>
            <a:pPr>
              <a:lnSpc>
                <a:spcPct val="130000"/>
              </a:lnSpc>
              <a:spcBef>
                <a:spcPts val="675"/>
              </a:spcBef>
              <a:buClr>
                <a:schemeClr val="tx1"/>
              </a:buClr>
              <a:buFont typeface="Wingdings" pitchFamily="2" charset="2"/>
              <a:buNone/>
            </a:pPr>
            <a:r>
              <a:rPr lang="en-US" altLang="zh-CN" sz="3600" smtClean="0">
                <a:solidFill>
                  <a:schemeClr val="tx1"/>
                </a:solidFill>
                <a:latin typeface="华文楷体" pitchFamily="2" charset="-122"/>
                <a:ea typeface="华文楷体" pitchFamily="2" charset="-122"/>
              </a:rPr>
              <a:t> </a:t>
            </a:r>
            <a:r>
              <a:rPr lang="en-US" altLang="zh-CN" sz="3600" b="1" smtClean="0">
                <a:solidFill>
                  <a:schemeClr val="tx1"/>
                </a:solidFill>
                <a:latin typeface="华文楷体" pitchFamily="2" charset="-122"/>
                <a:ea typeface="华文楷体" pitchFamily="2" charset="-122"/>
              </a:rPr>
              <a:t>4</a:t>
            </a:r>
            <a:r>
              <a:rPr lang="zh-CN" altLang="en-US" sz="3600" b="1" smtClean="0">
                <a:solidFill>
                  <a:schemeClr val="tx1"/>
                </a:solidFill>
                <a:latin typeface="华文楷体" pitchFamily="2" charset="-122"/>
                <a:ea typeface="华文楷体" pitchFamily="2" charset="-122"/>
              </a:rPr>
              <a:t>、</a:t>
            </a:r>
            <a:r>
              <a:rPr lang="en-US" altLang="zh-CN" sz="3600" b="1" smtClean="0">
                <a:solidFill>
                  <a:schemeClr val="tx1"/>
                </a:solidFill>
                <a:latin typeface="华文楷体" pitchFamily="2" charset="-122"/>
                <a:ea typeface="华文楷体" pitchFamily="2" charset="-122"/>
              </a:rPr>
              <a:t>2001</a:t>
            </a:r>
            <a:r>
              <a:rPr lang="zh-CN" altLang="zh-CN" sz="3600" b="1" smtClean="0">
                <a:solidFill>
                  <a:schemeClr val="tx1"/>
                </a:solidFill>
                <a:latin typeface="华文楷体" pitchFamily="2" charset="-122"/>
                <a:ea typeface="华文楷体" pitchFamily="2" charset="-122"/>
              </a:rPr>
              <a:t>年，《国务院关于基础教育改革与发展的决定》</a:t>
            </a:r>
            <a:endParaRPr lang="zh-CN" altLang="en-US" sz="3600" b="1" smtClean="0">
              <a:solidFill>
                <a:schemeClr val="tx1"/>
              </a:solidFill>
              <a:latin typeface="华文楷体" pitchFamily="2" charset="-122"/>
              <a:ea typeface="华文楷体" pitchFamily="2" charset="-122"/>
            </a:endParaRPr>
          </a:p>
          <a:p>
            <a:pPr>
              <a:lnSpc>
                <a:spcPct val="130000"/>
              </a:lnSpc>
              <a:spcBef>
                <a:spcPts val="675"/>
              </a:spcBef>
              <a:buClr>
                <a:schemeClr val="tx1"/>
              </a:buClr>
              <a:buFont typeface="Wingdings" pitchFamily="2" charset="2"/>
              <a:buNone/>
            </a:pPr>
            <a:r>
              <a:rPr lang="zh-CN" altLang="en-US" sz="3600" b="1" smtClean="0">
                <a:solidFill>
                  <a:schemeClr val="tx1"/>
                </a:solidFill>
                <a:latin typeface="华文楷体" pitchFamily="2" charset="-122"/>
                <a:ea typeface="华文楷体" pitchFamily="2" charset="-122"/>
              </a:rPr>
              <a:t> </a:t>
            </a:r>
            <a:r>
              <a:rPr lang="en-US" altLang="zh-CN" sz="3600" b="1" smtClean="0">
                <a:solidFill>
                  <a:schemeClr val="tx1"/>
                </a:solidFill>
                <a:latin typeface="华文楷体" pitchFamily="2" charset="-122"/>
                <a:ea typeface="华文楷体" pitchFamily="2" charset="-122"/>
              </a:rPr>
              <a:t>5</a:t>
            </a:r>
            <a:r>
              <a:rPr lang="zh-CN" altLang="en-US" sz="3600" b="1" smtClean="0">
                <a:solidFill>
                  <a:schemeClr val="tx1"/>
                </a:solidFill>
                <a:latin typeface="华文楷体" pitchFamily="2" charset="-122"/>
                <a:ea typeface="华文楷体" pitchFamily="2" charset="-122"/>
              </a:rPr>
              <a:t>、 </a:t>
            </a:r>
            <a:r>
              <a:rPr lang="en-US" altLang="zh-CN" sz="3600" b="1" smtClean="0">
                <a:solidFill>
                  <a:schemeClr val="tx1"/>
                </a:solidFill>
                <a:latin typeface="华文楷体" pitchFamily="2" charset="-122"/>
                <a:ea typeface="华文楷体" pitchFamily="2" charset="-122"/>
              </a:rPr>
              <a:t>2002</a:t>
            </a:r>
            <a:r>
              <a:rPr lang="zh-CN" altLang="zh-CN" sz="3600" b="1" smtClean="0">
                <a:solidFill>
                  <a:schemeClr val="tx1"/>
                </a:solidFill>
                <a:latin typeface="华文楷体" pitchFamily="2" charset="-122"/>
                <a:ea typeface="华文楷体" pitchFamily="2" charset="-122"/>
              </a:rPr>
              <a:t>年，</a:t>
            </a:r>
            <a:r>
              <a:rPr lang="zh-CN" altLang="en-US" sz="3600" b="1" smtClean="0">
                <a:solidFill>
                  <a:schemeClr val="tx1"/>
                </a:solidFill>
                <a:latin typeface="华文楷体" pitchFamily="2" charset="-122"/>
                <a:ea typeface="华文楷体" pitchFamily="2" charset="-122"/>
              </a:rPr>
              <a:t>教育部</a:t>
            </a:r>
            <a:r>
              <a:rPr lang="zh-CN" altLang="zh-CN" sz="3600" b="1" smtClean="0">
                <a:solidFill>
                  <a:schemeClr val="tx1"/>
                </a:solidFill>
                <a:latin typeface="华文楷体" pitchFamily="2" charset="-122"/>
                <a:ea typeface="华文楷体" pitchFamily="2" charset="-122"/>
              </a:rPr>
              <a:t>《中小学教师队伍建设“十五”计划》</a:t>
            </a:r>
            <a:endParaRPr lang="zh-CN" altLang="en-US" sz="3600" b="1" smtClean="0">
              <a:solidFill>
                <a:schemeClr val="tx1"/>
              </a:solidFill>
              <a:latin typeface="华文楷体" pitchFamily="2" charset="-122"/>
              <a:ea typeface="华文楷体" pitchFamily="2" charset="-122"/>
            </a:endParaRPr>
          </a:p>
          <a:p>
            <a:pPr>
              <a:lnSpc>
                <a:spcPct val="130000"/>
              </a:lnSpc>
              <a:spcBef>
                <a:spcPts val="675"/>
              </a:spcBef>
              <a:buClr>
                <a:schemeClr val="tx1"/>
              </a:buClr>
              <a:buFont typeface="Wingdings" pitchFamily="2" charset="2"/>
              <a:buNone/>
            </a:pPr>
            <a:r>
              <a:rPr lang="zh-CN" altLang="en-US" sz="3600" b="1" smtClean="0">
                <a:solidFill>
                  <a:schemeClr val="tx1"/>
                </a:solidFill>
                <a:latin typeface="华文楷体" pitchFamily="2" charset="-122"/>
                <a:ea typeface="华文楷体" pitchFamily="2" charset="-122"/>
              </a:rPr>
              <a:t> </a:t>
            </a:r>
            <a:r>
              <a:rPr lang="en-US" altLang="zh-CN" sz="3600" b="1" smtClean="0">
                <a:solidFill>
                  <a:schemeClr val="tx1"/>
                </a:solidFill>
                <a:latin typeface="华文楷体" pitchFamily="2" charset="-122"/>
                <a:ea typeface="华文楷体" pitchFamily="2" charset="-122"/>
              </a:rPr>
              <a:t>6</a:t>
            </a:r>
            <a:r>
              <a:rPr lang="zh-CN" altLang="en-US" sz="3600" b="1" smtClean="0">
                <a:solidFill>
                  <a:schemeClr val="tx1"/>
                </a:solidFill>
                <a:latin typeface="华文楷体" pitchFamily="2" charset="-122"/>
                <a:ea typeface="华文楷体" pitchFamily="2" charset="-122"/>
              </a:rPr>
              <a:t>、</a:t>
            </a:r>
            <a:r>
              <a:rPr lang="en-US" altLang="zh-CN" sz="3600" b="1" smtClean="0">
                <a:solidFill>
                  <a:schemeClr val="tx1"/>
                </a:solidFill>
                <a:latin typeface="华文楷体" pitchFamily="2" charset="-122"/>
                <a:ea typeface="华文楷体" pitchFamily="2" charset="-122"/>
              </a:rPr>
              <a:t>2003</a:t>
            </a:r>
            <a:r>
              <a:rPr lang="zh-CN" altLang="zh-CN" sz="3600" b="1" smtClean="0">
                <a:solidFill>
                  <a:schemeClr val="tx1"/>
                </a:solidFill>
                <a:latin typeface="华文楷体" pitchFamily="2" charset="-122"/>
                <a:ea typeface="华文楷体" pitchFamily="2" charset="-122"/>
              </a:rPr>
              <a:t>年，《国务院关于进一步加强农村教育工作的决定》</a:t>
            </a:r>
            <a:endParaRPr lang="zh-CN" altLang="en-US" sz="3600" b="1" smtClean="0">
              <a:solidFill>
                <a:srgbClr val="002060"/>
              </a:solidFill>
            </a:endParaRPr>
          </a:p>
        </p:txBody>
      </p:sp>
    </p:spTree>
    <p:extLst>
      <p:ext uri="{BB962C8B-B14F-4D97-AF65-F5344CB8AC3E}">
        <p14:creationId xmlns:p14="http://schemas.microsoft.com/office/powerpoint/2010/main" val="133102387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7" name="内容占位符 2"/>
          <p:cNvSpPr>
            <a:spLocks noGrp="1"/>
          </p:cNvSpPr>
          <p:nvPr>
            <p:ph idx="4294967295"/>
          </p:nvPr>
        </p:nvSpPr>
        <p:spPr>
          <a:xfrm>
            <a:off x="179388" y="620688"/>
            <a:ext cx="8785225" cy="6237312"/>
          </a:xfrm>
        </p:spPr>
        <p:txBody>
          <a:bodyPr/>
          <a:lstStyle/>
          <a:p>
            <a:pPr>
              <a:lnSpc>
                <a:spcPct val="130000"/>
              </a:lnSpc>
              <a:spcBef>
                <a:spcPts val="675"/>
              </a:spcBef>
              <a:buClr>
                <a:schemeClr val="tx1"/>
              </a:buClr>
              <a:buFont typeface="Wingdings" pitchFamily="2" charset="2"/>
              <a:buNone/>
            </a:pPr>
            <a:r>
              <a:rPr lang="en-US" altLang="zh-CN" sz="3200" dirty="0" smtClean="0">
                <a:solidFill>
                  <a:srgbClr val="002060"/>
                </a:solidFill>
                <a:latin typeface="標楷體" panose="03000509000000000000" pitchFamily="65" charset="-120"/>
                <a:ea typeface="標楷體" panose="03000509000000000000" pitchFamily="65" charset="-120"/>
              </a:rPr>
              <a:t> </a:t>
            </a:r>
            <a:r>
              <a:rPr lang="en-US" altLang="zh-CN" sz="2800" b="1" dirty="0" smtClean="0">
                <a:solidFill>
                  <a:schemeClr val="tx1"/>
                </a:solidFill>
                <a:latin typeface="標楷體" panose="03000509000000000000" pitchFamily="65" charset="-120"/>
                <a:ea typeface="標楷體" panose="03000509000000000000" pitchFamily="65" charset="-120"/>
              </a:rPr>
              <a:t>7</a:t>
            </a:r>
            <a:r>
              <a:rPr lang="zh-CN" altLang="en-US" sz="2800" b="1" dirty="0" smtClean="0">
                <a:solidFill>
                  <a:schemeClr val="tx1"/>
                </a:solidFill>
                <a:latin typeface="標楷體" panose="03000509000000000000" pitchFamily="65" charset="-120"/>
                <a:ea typeface="標楷體" panose="03000509000000000000" pitchFamily="65" charset="-120"/>
              </a:rPr>
              <a:t>、</a:t>
            </a:r>
            <a:r>
              <a:rPr lang="en-US" altLang="zh-CN" sz="2800" b="1" dirty="0" smtClean="0">
                <a:solidFill>
                  <a:schemeClr val="tx1"/>
                </a:solidFill>
                <a:latin typeface="標楷體" panose="03000509000000000000" pitchFamily="65" charset="-120"/>
                <a:ea typeface="標楷體" panose="03000509000000000000" pitchFamily="65" charset="-120"/>
              </a:rPr>
              <a:t>2005</a:t>
            </a:r>
            <a:r>
              <a:rPr lang="zh-CN" altLang="zh-CN" sz="2800" b="1" dirty="0" smtClean="0">
                <a:solidFill>
                  <a:schemeClr val="tx1"/>
                </a:solidFill>
                <a:latin typeface="標楷體" panose="03000509000000000000" pitchFamily="65" charset="-120"/>
                <a:ea typeface="標楷體" panose="03000509000000000000" pitchFamily="65" charset="-120"/>
              </a:rPr>
              <a:t>年，《关于进一步推进义务教育均衡发展的若干意见</a:t>
            </a:r>
            <a:endParaRPr lang="zh-CN" altLang="en-US" sz="2800" b="1" dirty="0" smtClean="0">
              <a:solidFill>
                <a:schemeClr val="tx1"/>
              </a:solidFill>
              <a:latin typeface="標楷體" panose="03000509000000000000" pitchFamily="65" charset="-120"/>
              <a:ea typeface="標楷體" panose="03000509000000000000" pitchFamily="65" charset="-120"/>
            </a:endParaRPr>
          </a:p>
          <a:p>
            <a:pPr>
              <a:lnSpc>
                <a:spcPct val="130000"/>
              </a:lnSpc>
              <a:spcBef>
                <a:spcPts val="675"/>
              </a:spcBef>
              <a:buClr>
                <a:schemeClr val="tx1"/>
              </a:buClr>
              <a:buFont typeface="Wingdings" pitchFamily="2" charset="2"/>
              <a:buNone/>
            </a:pPr>
            <a:r>
              <a:rPr lang="zh-CN" altLang="en-US" sz="2800" b="1" dirty="0" smtClean="0">
                <a:solidFill>
                  <a:schemeClr val="tx1"/>
                </a:solidFill>
                <a:latin typeface="標楷體" panose="03000509000000000000" pitchFamily="65" charset="-120"/>
                <a:ea typeface="標楷體" panose="03000509000000000000" pitchFamily="65" charset="-120"/>
              </a:rPr>
              <a:t> </a:t>
            </a:r>
            <a:r>
              <a:rPr lang="en-US" altLang="zh-CN" sz="2800" b="1" dirty="0" smtClean="0">
                <a:solidFill>
                  <a:schemeClr val="tx1"/>
                </a:solidFill>
                <a:latin typeface="標楷體" panose="03000509000000000000" pitchFamily="65" charset="-120"/>
                <a:ea typeface="標楷體" panose="03000509000000000000" pitchFamily="65" charset="-120"/>
              </a:rPr>
              <a:t>8</a:t>
            </a:r>
            <a:r>
              <a:rPr lang="zh-CN" altLang="en-US" sz="2800" b="1" dirty="0" smtClean="0">
                <a:solidFill>
                  <a:schemeClr val="tx1"/>
                </a:solidFill>
                <a:latin typeface="標楷體" panose="03000509000000000000" pitchFamily="65" charset="-120"/>
                <a:ea typeface="標楷體" panose="03000509000000000000" pitchFamily="65" charset="-120"/>
              </a:rPr>
              <a:t>、</a:t>
            </a:r>
            <a:r>
              <a:rPr lang="en-US" altLang="zh-CN" sz="2800" b="1" dirty="0" smtClean="0">
                <a:solidFill>
                  <a:schemeClr val="tx1"/>
                </a:solidFill>
                <a:latin typeface="標楷體" panose="03000509000000000000" pitchFamily="65" charset="-120"/>
                <a:ea typeface="標楷體" panose="03000509000000000000" pitchFamily="65" charset="-120"/>
              </a:rPr>
              <a:t>2006</a:t>
            </a:r>
            <a:r>
              <a:rPr lang="zh-CN" altLang="zh-CN" sz="2800" b="1" dirty="0" smtClean="0">
                <a:solidFill>
                  <a:schemeClr val="tx1"/>
                </a:solidFill>
                <a:latin typeface="標楷體" panose="03000509000000000000" pitchFamily="65" charset="-120"/>
                <a:ea typeface="標楷體" panose="03000509000000000000" pitchFamily="65" charset="-120"/>
              </a:rPr>
              <a:t>年新修订《义务教育法》</a:t>
            </a:r>
            <a:endParaRPr lang="zh-CN" altLang="en-US" sz="2800" b="1" dirty="0" smtClean="0">
              <a:solidFill>
                <a:schemeClr val="tx1"/>
              </a:solidFill>
              <a:latin typeface="標楷體" panose="03000509000000000000" pitchFamily="65" charset="-120"/>
              <a:ea typeface="標楷體" panose="03000509000000000000" pitchFamily="65" charset="-120"/>
            </a:endParaRPr>
          </a:p>
          <a:p>
            <a:pPr>
              <a:buFont typeface="Wingdings" pitchFamily="2" charset="2"/>
              <a:buNone/>
            </a:pPr>
            <a:r>
              <a:rPr lang="en-US" altLang="zh-CN" sz="2800" b="1" dirty="0" smtClean="0">
                <a:solidFill>
                  <a:schemeClr val="tx1"/>
                </a:solidFill>
                <a:latin typeface="標楷體" panose="03000509000000000000" pitchFamily="65" charset="-120"/>
                <a:ea typeface="標楷體" panose="03000509000000000000" pitchFamily="65" charset="-120"/>
              </a:rPr>
              <a:t> 9</a:t>
            </a:r>
            <a:r>
              <a:rPr lang="zh-CN" altLang="en-US" sz="2800" b="1" dirty="0" smtClean="0">
                <a:solidFill>
                  <a:schemeClr val="tx1"/>
                </a:solidFill>
                <a:latin typeface="標楷體" panose="03000509000000000000" pitchFamily="65" charset="-120"/>
                <a:ea typeface="標楷體" panose="03000509000000000000" pitchFamily="65" charset="-120"/>
              </a:rPr>
              <a:t>、</a:t>
            </a:r>
            <a:r>
              <a:rPr lang="en-US" altLang="zh-CN" sz="2800" b="1" dirty="0" smtClean="0">
                <a:solidFill>
                  <a:schemeClr val="tx1"/>
                </a:solidFill>
                <a:latin typeface="標楷體" panose="03000509000000000000" pitchFamily="65" charset="-120"/>
                <a:ea typeface="標楷體" panose="03000509000000000000" pitchFamily="65" charset="-120"/>
              </a:rPr>
              <a:t>2010</a:t>
            </a:r>
            <a:r>
              <a:rPr lang="zh-CN" altLang="zh-CN" sz="2800" b="1" dirty="0" smtClean="0">
                <a:solidFill>
                  <a:schemeClr val="tx1"/>
                </a:solidFill>
                <a:latin typeface="標楷體" panose="03000509000000000000" pitchFamily="65" charset="-120"/>
                <a:ea typeface="標楷體" panose="03000509000000000000" pitchFamily="65" charset="-120"/>
              </a:rPr>
              <a:t>年《国家中长期教育改革和发展规划纲要》</a:t>
            </a:r>
            <a:endParaRPr lang="en-US" altLang="zh-CN" sz="2800" b="1" dirty="0" smtClean="0">
              <a:solidFill>
                <a:schemeClr val="tx1"/>
              </a:solidFill>
              <a:latin typeface="標楷體" panose="03000509000000000000" pitchFamily="65" charset="-120"/>
              <a:ea typeface="標楷體" panose="03000509000000000000" pitchFamily="65" charset="-120"/>
            </a:endParaRPr>
          </a:p>
          <a:p>
            <a:pPr>
              <a:buFont typeface="Wingdings" pitchFamily="2" charset="2"/>
              <a:buNone/>
            </a:pPr>
            <a:r>
              <a:rPr lang="en-US" altLang="zh-CN" sz="2800" b="1" dirty="0" smtClean="0">
                <a:solidFill>
                  <a:schemeClr val="tx1"/>
                </a:solidFill>
                <a:latin typeface="標楷體" panose="03000509000000000000" pitchFamily="65" charset="-120"/>
                <a:ea typeface="標楷體" panose="03000509000000000000" pitchFamily="65" charset="-120"/>
              </a:rPr>
              <a:t> 10</a:t>
            </a:r>
            <a:r>
              <a:rPr lang="zh-CN" altLang="en-US" sz="2800" b="1" dirty="0" smtClean="0">
                <a:solidFill>
                  <a:schemeClr val="tx1"/>
                </a:solidFill>
                <a:latin typeface="標楷體" panose="03000509000000000000" pitchFamily="65" charset="-120"/>
                <a:ea typeface="標楷體" panose="03000509000000000000" pitchFamily="65" charset="-120"/>
              </a:rPr>
              <a:t>、</a:t>
            </a:r>
            <a:r>
              <a:rPr lang="zh-CN" altLang="zh-CN" sz="2800" b="1" dirty="0" smtClean="0">
                <a:solidFill>
                  <a:schemeClr val="tx1"/>
                </a:solidFill>
                <a:latin typeface="標楷體" panose="03000509000000000000" pitchFamily="65" charset="-120"/>
                <a:ea typeface="標楷體" panose="03000509000000000000" pitchFamily="65" charset="-120"/>
              </a:rPr>
              <a:t>教育部印发《中小学教师队伍建设“十</a:t>
            </a:r>
            <a:r>
              <a:rPr lang="zh-CN" altLang="en-US" sz="2800" b="1" dirty="0" smtClean="0">
                <a:solidFill>
                  <a:schemeClr val="tx1"/>
                </a:solidFill>
                <a:latin typeface="標楷體" panose="03000509000000000000" pitchFamily="65" charset="-120"/>
                <a:ea typeface="標楷體" panose="03000509000000000000" pitchFamily="65" charset="-120"/>
              </a:rPr>
              <a:t>一</a:t>
            </a:r>
            <a:r>
              <a:rPr lang="zh-CN" altLang="zh-CN" sz="2800" b="1" dirty="0" smtClean="0">
                <a:solidFill>
                  <a:schemeClr val="tx1"/>
                </a:solidFill>
                <a:latin typeface="標楷體" panose="03000509000000000000" pitchFamily="65" charset="-120"/>
                <a:ea typeface="標楷體" panose="03000509000000000000" pitchFamily="65" charset="-120"/>
              </a:rPr>
              <a:t>五”规划</a:t>
            </a:r>
            <a:endParaRPr lang="zh-CN" altLang="en-US" sz="2800" b="1" dirty="0" smtClean="0">
              <a:solidFill>
                <a:schemeClr val="tx1"/>
              </a:solidFill>
              <a:latin typeface="標楷體" panose="03000509000000000000" pitchFamily="65" charset="-120"/>
              <a:ea typeface="標楷體" panose="03000509000000000000" pitchFamily="65" charset="-120"/>
            </a:endParaRPr>
          </a:p>
          <a:p>
            <a:pPr>
              <a:buFont typeface="Wingdings" pitchFamily="2" charset="2"/>
              <a:buNone/>
            </a:pPr>
            <a:r>
              <a:rPr lang="en-US" altLang="zh-CN" sz="2800" b="1" dirty="0" smtClean="0">
                <a:solidFill>
                  <a:schemeClr val="tx1"/>
                </a:solidFill>
                <a:latin typeface="標楷體" panose="03000509000000000000" pitchFamily="65" charset="-120"/>
                <a:ea typeface="標楷體" panose="03000509000000000000" pitchFamily="65" charset="-120"/>
              </a:rPr>
              <a:t> 11</a:t>
            </a:r>
            <a:r>
              <a:rPr lang="zh-CN" altLang="en-US" sz="2800" b="1" dirty="0" smtClean="0">
                <a:solidFill>
                  <a:schemeClr val="tx1"/>
                </a:solidFill>
                <a:latin typeface="標楷體" panose="03000509000000000000" pitchFamily="65" charset="-120"/>
                <a:ea typeface="標楷體" panose="03000509000000000000" pitchFamily="65" charset="-120"/>
              </a:rPr>
              <a:t>、</a:t>
            </a:r>
            <a:r>
              <a:rPr lang="en-US" altLang="zh-CN" sz="2800" b="1" dirty="0" smtClean="0">
                <a:solidFill>
                  <a:schemeClr val="tx1"/>
                </a:solidFill>
                <a:latin typeface="標楷體" panose="03000509000000000000" pitchFamily="65" charset="-120"/>
                <a:ea typeface="標楷體" panose="03000509000000000000" pitchFamily="65" charset="-120"/>
              </a:rPr>
              <a:t>2012</a:t>
            </a:r>
            <a:r>
              <a:rPr lang="zh-CN" altLang="zh-CN" sz="2800" b="1" dirty="0" smtClean="0">
                <a:solidFill>
                  <a:schemeClr val="tx1"/>
                </a:solidFill>
                <a:latin typeface="標楷體" panose="03000509000000000000" pitchFamily="65" charset="-120"/>
                <a:ea typeface="標楷體" panose="03000509000000000000" pitchFamily="65" charset="-120"/>
              </a:rPr>
              <a:t>年《国务院关于深入推进义务教育均衡发展的意见》</a:t>
            </a:r>
            <a:endParaRPr lang="zh-CN" altLang="en-US" sz="2800" b="1" dirty="0" smtClean="0">
              <a:solidFill>
                <a:schemeClr val="tx1"/>
              </a:solidFill>
              <a:latin typeface="標楷體" panose="03000509000000000000" pitchFamily="65" charset="-120"/>
              <a:ea typeface="標楷體" panose="03000509000000000000" pitchFamily="65" charset="-120"/>
            </a:endParaRPr>
          </a:p>
          <a:p>
            <a:pPr>
              <a:buFont typeface="Wingdings" pitchFamily="2" charset="2"/>
              <a:buNone/>
            </a:pPr>
            <a:r>
              <a:rPr lang="en-US" altLang="zh-CN" sz="2800" b="1" dirty="0" smtClean="0">
                <a:solidFill>
                  <a:schemeClr val="tx1"/>
                </a:solidFill>
                <a:latin typeface="標楷體" panose="03000509000000000000" pitchFamily="65" charset="-120"/>
                <a:ea typeface="標楷體" panose="03000509000000000000" pitchFamily="65" charset="-120"/>
              </a:rPr>
              <a:t> 12</a:t>
            </a:r>
            <a:r>
              <a:rPr lang="zh-CN" altLang="en-US" sz="2800" b="1" dirty="0" smtClean="0">
                <a:solidFill>
                  <a:schemeClr val="tx1"/>
                </a:solidFill>
                <a:latin typeface="標楷體" panose="03000509000000000000" pitchFamily="65" charset="-120"/>
                <a:ea typeface="標楷體" panose="03000509000000000000" pitchFamily="65" charset="-120"/>
              </a:rPr>
              <a:t>、</a:t>
            </a:r>
            <a:r>
              <a:rPr lang="en-US" altLang="zh-CN" sz="2800" b="1" dirty="0" smtClean="0">
                <a:solidFill>
                  <a:schemeClr val="tx1"/>
                </a:solidFill>
                <a:latin typeface="標楷體" panose="03000509000000000000" pitchFamily="65" charset="-120"/>
                <a:ea typeface="標楷體" panose="03000509000000000000" pitchFamily="65" charset="-120"/>
              </a:rPr>
              <a:t>2013</a:t>
            </a:r>
            <a:r>
              <a:rPr lang="zh-CN" altLang="en-US" sz="2800" b="1" dirty="0" smtClean="0">
                <a:solidFill>
                  <a:schemeClr val="tx1"/>
                </a:solidFill>
                <a:latin typeface="標楷體" panose="03000509000000000000" pitchFamily="65" charset="-120"/>
                <a:ea typeface="標楷體" panose="03000509000000000000" pitchFamily="65" charset="-120"/>
              </a:rPr>
              <a:t>年，</a:t>
            </a:r>
            <a:r>
              <a:rPr lang="zh-CN" altLang="zh-CN" sz="2800" b="1" dirty="0" smtClean="0">
                <a:solidFill>
                  <a:schemeClr val="tx1"/>
                </a:solidFill>
                <a:latin typeface="標楷體" panose="03000509000000000000" pitchFamily="65" charset="-120"/>
                <a:ea typeface="標楷體" panose="03000509000000000000" pitchFamily="65" charset="-120"/>
              </a:rPr>
              <a:t>十八届三中全会关于教育改革的要点中明确提出</a:t>
            </a:r>
            <a:r>
              <a:rPr lang="en-US" altLang="zh-CN" sz="2800" b="1" dirty="0" smtClean="0">
                <a:solidFill>
                  <a:schemeClr val="tx1"/>
                </a:solidFill>
                <a:latin typeface="標楷體" panose="03000509000000000000" pitchFamily="65" charset="-120"/>
                <a:ea typeface="標楷體" panose="03000509000000000000" pitchFamily="65" charset="-120"/>
              </a:rPr>
              <a:t>,</a:t>
            </a:r>
            <a:r>
              <a:rPr lang="zh-CN" altLang="zh-CN" sz="2800" b="1" dirty="0" smtClean="0">
                <a:solidFill>
                  <a:schemeClr val="tx1"/>
                </a:solidFill>
                <a:latin typeface="標楷體" panose="03000509000000000000" pitchFamily="65" charset="-120"/>
                <a:ea typeface="標楷體" panose="03000509000000000000" pitchFamily="65" charset="-120"/>
              </a:rPr>
              <a:t> 推进教师校长在城乡之间、校际之间合理流动。</a:t>
            </a:r>
            <a:r>
              <a:rPr lang="zh-CN" altLang="zh-CN" sz="2800" dirty="0" smtClean="0">
                <a:solidFill>
                  <a:schemeClr val="tx1"/>
                </a:solidFill>
                <a:latin typeface="標楷體" panose="03000509000000000000" pitchFamily="65" charset="-120"/>
                <a:ea typeface="標楷體" panose="03000509000000000000" pitchFamily="65" charset="-120"/>
              </a:rPr>
              <a:t> </a:t>
            </a:r>
          </a:p>
          <a:p>
            <a:pPr>
              <a:buFont typeface="Wingdings" pitchFamily="2" charset="2"/>
              <a:buNone/>
            </a:pPr>
            <a:endParaRPr lang="zh-CN" altLang="en-US" sz="2400" dirty="0" smtClean="0">
              <a:solidFill>
                <a:schemeClr val="tx1"/>
              </a:solidFill>
            </a:endParaRPr>
          </a:p>
          <a:p>
            <a:pPr>
              <a:lnSpc>
                <a:spcPct val="130000"/>
              </a:lnSpc>
              <a:spcBef>
                <a:spcPts val="675"/>
              </a:spcBef>
              <a:buClr>
                <a:schemeClr val="tx1"/>
              </a:buClr>
              <a:buFont typeface="Wingdings" pitchFamily="2" charset="2"/>
              <a:buNone/>
            </a:pPr>
            <a:endParaRPr lang="zh-CN" altLang="en-US" sz="2400" dirty="0" smtClean="0">
              <a:solidFill>
                <a:schemeClr val="tx1"/>
              </a:solidFill>
              <a:latin typeface="华文楷体" pitchFamily="2" charset="-122"/>
              <a:ea typeface="华文楷体" pitchFamily="2" charset="-122"/>
            </a:endParaRPr>
          </a:p>
        </p:txBody>
      </p:sp>
    </p:spTree>
    <p:extLst>
      <p:ext uri="{BB962C8B-B14F-4D97-AF65-F5344CB8AC3E}">
        <p14:creationId xmlns:p14="http://schemas.microsoft.com/office/powerpoint/2010/main" val="209744629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内容占位符 2"/>
          <p:cNvSpPr>
            <a:spLocks noGrp="1"/>
          </p:cNvSpPr>
          <p:nvPr>
            <p:ph idx="4294967295"/>
          </p:nvPr>
        </p:nvSpPr>
        <p:spPr>
          <a:xfrm>
            <a:off x="179388" y="1125538"/>
            <a:ext cx="8713787" cy="3454400"/>
          </a:xfrm>
        </p:spPr>
        <p:txBody>
          <a:bodyPr/>
          <a:lstStyle/>
          <a:p>
            <a:pPr>
              <a:buFont typeface="Wingdings" pitchFamily="2" charset="2"/>
              <a:buNone/>
            </a:pPr>
            <a:r>
              <a:rPr lang="zh-CN" altLang="en-US" dirty="0" smtClean="0"/>
              <a:t>                           </a:t>
            </a:r>
            <a:endParaRPr lang="zh-CN" altLang="en-US" sz="3600" dirty="0" smtClean="0"/>
          </a:p>
          <a:p>
            <a:pPr marL="0" indent="0">
              <a:buNone/>
            </a:pPr>
            <a:r>
              <a:rPr lang="zh-CN" altLang="en-US" dirty="0" smtClean="0"/>
              <a:t> </a:t>
            </a:r>
            <a:r>
              <a:rPr lang="en-US" altLang="zh-CN" sz="3200" b="1" dirty="0" smtClean="0">
                <a:latin typeface="华文楷体" pitchFamily="2" charset="-122"/>
                <a:ea typeface="华文楷体" pitchFamily="2" charset="-122"/>
              </a:rPr>
              <a:t>22</a:t>
            </a:r>
            <a:r>
              <a:rPr lang="zh-CN" altLang="zh-CN" sz="3200" b="1" dirty="0" smtClean="0">
                <a:latin typeface="华文楷体" pitchFamily="2" charset="-122"/>
                <a:ea typeface="华文楷体" pitchFamily="2" charset="-122"/>
              </a:rPr>
              <a:t>个省份</a:t>
            </a:r>
            <a:r>
              <a:rPr lang="zh-CN" altLang="en-US" sz="3200" b="1" dirty="0" smtClean="0">
                <a:latin typeface="华文楷体" pitchFamily="2" charset="-122"/>
                <a:ea typeface="华文楷体" pitchFamily="2" charset="-122"/>
              </a:rPr>
              <a:t>，</a:t>
            </a:r>
            <a:r>
              <a:rPr lang="en-US" altLang="zh-CN" sz="3200" b="1" dirty="0" smtClean="0">
                <a:latin typeface="华文楷体" pitchFamily="2" charset="-122"/>
                <a:ea typeface="华文楷体" pitchFamily="2" charset="-122"/>
              </a:rPr>
              <a:t>62</a:t>
            </a:r>
            <a:r>
              <a:rPr lang="zh-CN" altLang="zh-CN" sz="3200" b="1" dirty="0" smtClean="0">
                <a:latin typeface="华文楷体" pitchFamily="2" charset="-122"/>
                <a:ea typeface="华文楷体" pitchFamily="2" charset="-122"/>
              </a:rPr>
              <a:t>份政策文件</a:t>
            </a:r>
            <a:r>
              <a:rPr lang="zh-CN" altLang="en-US" sz="3200" b="1" dirty="0" smtClean="0">
                <a:latin typeface="华文楷体" pitchFamily="2" charset="-122"/>
                <a:ea typeface="华文楷体" pitchFamily="2" charset="-122"/>
              </a:rPr>
              <a:t>，</a:t>
            </a:r>
            <a:r>
              <a:rPr lang="en-US" altLang="zh-CN" sz="3200" b="1" dirty="0" smtClean="0">
                <a:latin typeface="华文楷体" pitchFamily="2" charset="-122"/>
                <a:ea typeface="华文楷体" pitchFamily="2" charset="-122"/>
              </a:rPr>
              <a:t>2004</a:t>
            </a:r>
            <a:r>
              <a:rPr lang="zh-CN" altLang="zh-CN" sz="3200" b="1" dirty="0" smtClean="0">
                <a:latin typeface="华文楷体" pitchFamily="2" charset="-122"/>
                <a:ea typeface="华文楷体" pitchFamily="2" charset="-122"/>
              </a:rPr>
              <a:t>年——</a:t>
            </a:r>
            <a:r>
              <a:rPr lang="en-US" altLang="zh-CN" sz="3200" b="1" dirty="0" smtClean="0">
                <a:latin typeface="华文楷体" pitchFamily="2" charset="-122"/>
                <a:ea typeface="华文楷体" pitchFamily="2" charset="-122"/>
              </a:rPr>
              <a:t>2013</a:t>
            </a:r>
            <a:r>
              <a:rPr lang="zh-CN" altLang="zh-CN" sz="3200" b="1" dirty="0" smtClean="0">
                <a:latin typeface="华文楷体" pitchFamily="2" charset="-122"/>
                <a:ea typeface="华文楷体" pitchFamily="2" charset="-122"/>
              </a:rPr>
              <a:t>年</a:t>
            </a:r>
            <a:r>
              <a:rPr lang="zh-CN" altLang="en-US" sz="3200" dirty="0" smtClean="0">
                <a:latin typeface="华文楷体" pitchFamily="2" charset="-122"/>
                <a:ea typeface="华文楷体" pitchFamily="2" charset="-122"/>
              </a:rPr>
              <a:t> </a:t>
            </a:r>
            <a:endParaRPr lang="en-US" altLang="zh-CN" sz="3200" dirty="0" smtClean="0">
              <a:latin typeface="华文楷体" pitchFamily="2" charset="-122"/>
              <a:ea typeface="华文楷体" pitchFamily="2" charset="-122"/>
            </a:endParaRPr>
          </a:p>
        </p:txBody>
      </p:sp>
      <p:sp>
        <p:nvSpPr>
          <p:cNvPr id="141315" name="圆角矩形 4"/>
          <p:cNvSpPr>
            <a:spLocks noChangeArrowheads="1"/>
          </p:cNvSpPr>
          <p:nvPr/>
        </p:nvSpPr>
        <p:spPr bwMode="auto">
          <a:xfrm>
            <a:off x="-3100" y="1268413"/>
            <a:ext cx="9145588" cy="5473700"/>
          </a:xfrm>
          <a:prstGeom prst="roundRect">
            <a:avLst>
              <a:gd name="adj" fmla="val 13454"/>
            </a:avLst>
          </a:prstGeom>
          <a:noFill/>
          <a:ln w="28575">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nchor="ctr"/>
          <a:lstStyle>
            <a:lvl1pPr>
              <a:defRPr kumimoji="1" sz="2400" b="1">
                <a:solidFill>
                  <a:srgbClr val="FF9933"/>
                </a:solidFill>
                <a:latin typeface="Times New Roman" pitchFamily="18" charset="0"/>
                <a:ea typeface="楷体_GB2312" pitchFamily="49" charset="-122"/>
              </a:defRPr>
            </a:lvl1pPr>
            <a:lvl2pPr marL="742950" indent="-285750">
              <a:defRPr kumimoji="1" sz="2400" b="1">
                <a:solidFill>
                  <a:srgbClr val="FF9933"/>
                </a:solidFill>
                <a:latin typeface="Times New Roman" pitchFamily="18" charset="0"/>
                <a:ea typeface="楷体_GB2312" pitchFamily="49" charset="-122"/>
              </a:defRPr>
            </a:lvl2pPr>
            <a:lvl3pPr marL="1143000" indent="-228600">
              <a:defRPr kumimoji="1" sz="2400" b="1">
                <a:solidFill>
                  <a:srgbClr val="FF9933"/>
                </a:solidFill>
                <a:latin typeface="Times New Roman" pitchFamily="18" charset="0"/>
                <a:ea typeface="楷体_GB2312" pitchFamily="49" charset="-122"/>
              </a:defRPr>
            </a:lvl3pPr>
            <a:lvl4pPr marL="1600200" indent="-228600">
              <a:defRPr kumimoji="1" sz="2400" b="1">
                <a:solidFill>
                  <a:srgbClr val="FF9933"/>
                </a:solidFill>
                <a:latin typeface="Times New Roman" pitchFamily="18" charset="0"/>
                <a:ea typeface="楷体_GB2312" pitchFamily="49" charset="-122"/>
              </a:defRPr>
            </a:lvl4pPr>
            <a:lvl5pPr marL="2057400" indent="-228600">
              <a:defRPr kumimoji="1" sz="2400" b="1">
                <a:solidFill>
                  <a:srgbClr val="FF9933"/>
                </a:solidFill>
                <a:latin typeface="Times New Roman" pitchFamily="18" charset="0"/>
                <a:ea typeface="楷体_GB2312" pitchFamily="49" charset="-122"/>
              </a:defRPr>
            </a:lvl5pPr>
            <a:lvl6pPr marL="25146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6pPr>
            <a:lvl7pPr marL="29718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7pPr>
            <a:lvl8pPr marL="34290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8pPr>
            <a:lvl9pPr marL="38862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9pPr>
          </a:lstStyle>
          <a:p>
            <a:pPr algn="l" eaLnBrk="1" hangingPunct="1">
              <a:lnSpc>
                <a:spcPct val="150000"/>
              </a:lnSpc>
              <a:buClr>
                <a:srgbClr val="FFCC00"/>
              </a:buClr>
              <a:buSzPct val="80000"/>
              <a:buFont typeface="Wingdings" pitchFamily="2" charset="2"/>
              <a:buNone/>
            </a:pPr>
            <a:endParaRPr kumimoji="0" lang="en-US" altLang="zh-CN">
              <a:solidFill>
                <a:schemeClr val="tx1"/>
              </a:solidFill>
              <a:latin typeface="仿宋_GB2312" pitchFamily="49" charset="-122"/>
              <a:ea typeface="仿宋_GB2312" pitchFamily="49" charset="-122"/>
            </a:endParaRPr>
          </a:p>
        </p:txBody>
      </p:sp>
      <p:sp>
        <p:nvSpPr>
          <p:cNvPr id="37892" name="圆角矩形 7"/>
          <p:cNvSpPr>
            <a:spLocks noChangeArrowheads="1"/>
          </p:cNvSpPr>
          <p:nvPr/>
        </p:nvSpPr>
        <p:spPr bwMode="auto">
          <a:xfrm>
            <a:off x="611560" y="133102"/>
            <a:ext cx="6156325" cy="792163"/>
          </a:xfrm>
          <a:prstGeom prst="roundRect">
            <a:avLst>
              <a:gd name="adj" fmla="val 13454"/>
            </a:avLst>
          </a:prstGeom>
          <a:solidFill>
            <a:srgbClr val="FF7C80"/>
          </a:solidFill>
          <a:ln w="9525">
            <a:solidFill>
              <a:srgbClr val="2F2F98"/>
            </a:solidFill>
            <a:round/>
            <a:headEnd/>
            <a:tailEnd/>
          </a:ln>
          <a:effectLst>
            <a:outerShdw dist="20000" dir="5400000" rotWithShape="0">
              <a:srgbClr val="808080">
                <a:alpha val="37999"/>
              </a:srgbClr>
            </a:outerShdw>
          </a:effectLst>
        </p:spPr>
        <p:txBody>
          <a:bodyPr anchor="ctr"/>
          <a:lstStyle/>
          <a:p>
            <a:pPr algn="l" eaLnBrk="1" hangingPunct="1">
              <a:lnSpc>
                <a:spcPct val="120000"/>
              </a:lnSpc>
              <a:spcBef>
                <a:spcPct val="20000"/>
              </a:spcBef>
              <a:buClr>
                <a:srgbClr val="FFCC00"/>
              </a:buClr>
              <a:buSzPct val="80000"/>
              <a:defRPr/>
            </a:pPr>
            <a:r>
              <a:rPr kumimoji="0" lang="zh-CN" altLang="en-US" sz="4000" dirty="0">
                <a:solidFill>
                  <a:schemeClr val="tx1"/>
                </a:solidFill>
                <a:latin typeface="Arial" charset="0"/>
                <a:ea typeface="华文中宋" pitchFamily="2" charset="-122"/>
              </a:rPr>
              <a:t>地方</a:t>
            </a:r>
            <a:r>
              <a:rPr kumimoji="0" lang="zh-CN" altLang="zh-CN" sz="4000" dirty="0">
                <a:solidFill>
                  <a:schemeClr val="tx1"/>
                </a:solidFill>
                <a:latin typeface="Arial" charset="0"/>
                <a:ea typeface="华文中宋" pitchFamily="2" charset="-122"/>
              </a:rPr>
              <a:t>政策文件</a:t>
            </a:r>
            <a:r>
              <a:rPr kumimoji="0" lang="zh-CN" altLang="en-US" sz="4000" dirty="0">
                <a:solidFill>
                  <a:schemeClr val="tx1"/>
                </a:solidFill>
                <a:latin typeface="Arial" charset="0"/>
                <a:ea typeface="华文中宋" pitchFamily="2" charset="-122"/>
              </a:rPr>
              <a:t> </a:t>
            </a:r>
            <a:endParaRPr kumimoji="0" lang="zh-CN" altLang="zh-CN" sz="4000" dirty="0">
              <a:solidFill>
                <a:schemeClr val="tx1"/>
              </a:solidFill>
              <a:latin typeface="Arial" charset="0"/>
              <a:ea typeface="华文中宋" pitchFamily="2" charset="-122"/>
            </a:endParaRPr>
          </a:p>
        </p:txBody>
      </p:sp>
      <p:graphicFrame>
        <p:nvGraphicFramePr>
          <p:cNvPr id="141317" name="图表 4"/>
          <p:cNvGraphicFramePr>
            <a:graphicFrameLocks/>
          </p:cNvGraphicFramePr>
          <p:nvPr>
            <p:extLst>
              <p:ext uri="{D42A27DB-BD31-4B8C-83A1-F6EECF244321}">
                <p14:modId xmlns:p14="http://schemas.microsoft.com/office/powerpoint/2010/main" val="393393078"/>
              </p:ext>
            </p:extLst>
          </p:nvPr>
        </p:nvGraphicFramePr>
        <p:xfrm>
          <a:off x="683568" y="2492896"/>
          <a:ext cx="7467600" cy="4083050"/>
        </p:xfrm>
        <a:graphic>
          <a:graphicData uri="http://schemas.openxmlformats.org/presentationml/2006/ole">
            <mc:AlternateContent xmlns:mc="http://schemas.openxmlformats.org/markup-compatibility/2006">
              <mc:Choice xmlns:v="urn:schemas-microsoft-com:vml" Requires="v">
                <p:oleObj spid="_x0000_s1028" name="圖表" r:id="rId4" imgW="7467600" imgH="4076628" progId="Excel.Chart.8">
                  <p:embed/>
                </p:oleObj>
              </mc:Choice>
              <mc:Fallback>
                <p:oleObj name="圖表" r:id="rId4" imgW="7467600" imgH="4076628" progId="Excel.Chart.8">
                  <p:embed/>
                  <p:pic>
                    <p:nvPicPr>
                      <p:cNvPr id="0" name=""/>
                      <p:cNvPicPr>
                        <a:picLocks noChangeArrowheads="1"/>
                      </p:cNvPicPr>
                      <p:nvPr/>
                    </p:nvPicPr>
                    <p:blipFill>
                      <a:blip r:embed="rId5"/>
                      <a:srcRect/>
                      <a:stretch>
                        <a:fillRect/>
                      </a:stretch>
                    </p:blipFill>
                    <p:spPr bwMode="auto">
                      <a:xfrm>
                        <a:off x="683568" y="2492896"/>
                        <a:ext cx="7467600" cy="4083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9989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内容占位符 2"/>
          <p:cNvSpPr>
            <a:spLocks noGrp="1"/>
          </p:cNvSpPr>
          <p:nvPr>
            <p:ph idx="4294967295"/>
          </p:nvPr>
        </p:nvSpPr>
        <p:spPr>
          <a:xfrm>
            <a:off x="179388" y="1125538"/>
            <a:ext cx="8713787" cy="3454400"/>
          </a:xfrm>
        </p:spPr>
        <p:txBody>
          <a:bodyPr>
            <a:normAutofit fontScale="92500" lnSpcReduction="20000"/>
          </a:bodyPr>
          <a:lstStyle/>
          <a:p>
            <a:pPr>
              <a:buFont typeface="Wingdings" pitchFamily="2" charset="2"/>
              <a:buNone/>
            </a:pPr>
            <a:r>
              <a:rPr lang="zh-CN" altLang="en-US" dirty="0" smtClean="0"/>
              <a:t>                           </a:t>
            </a:r>
            <a:endParaRPr lang="zh-CN" altLang="en-US" sz="3600" dirty="0" smtClean="0"/>
          </a:p>
          <a:p>
            <a:r>
              <a:rPr lang="zh-CN" altLang="en-US" sz="4000" dirty="0" smtClean="0">
                <a:solidFill>
                  <a:schemeClr val="folHlink"/>
                </a:solidFill>
              </a:rPr>
              <a:t>高峰</a:t>
            </a:r>
            <a:r>
              <a:rPr lang="en-US" altLang="zh-CN" sz="4000" dirty="0" smtClean="0">
                <a:solidFill>
                  <a:schemeClr val="folHlink"/>
                </a:solidFill>
              </a:rPr>
              <a:t>:</a:t>
            </a:r>
            <a:r>
              <a:rPr lang="zh-CN" altLang="en-US" sz="4000" dirty="0" smtClean="0">
                <a:solidFill>
                  <a:srgbClr val="0000FF"/>
                </a:solidFill>
              </a:rPr>
              <a:t> </a:t>
            </a:r>
            <a:r>
              <a:rPr lang="en-US" altLang="zh-CN" sz="3200" dirty="0" smtClean="0"/>
              <a:t>2005</a:t>
            </a:r>
            <a:r>
              <a:rPr lang="zh-CN" altLang="zh-CN" sz="3200" dirty="0" smtClean="0"/>
              <a:t>——</a:t>
            </a:r>
            <a:r>
              <a:rPr lang="en-US" altLang="zh-CN" sz="3200" dirty="0" smtClean="0"/>
              <a:t>2007</a:t>
            </a:r>
            <a:r>
              <a:rPr lang="zh-CN" altLang="zh-CN" sz="3200" dirty="0" smtClean="0"/>
              <a:t>年</a:t>
            </a:r>
            <a:r>
              <a:rPr lang="zh-CN" altLang="en-US" sz="3200" dirty="0" smtClean="0"/>
              <a:t>、</a:t>
            </a:r>
            <a:r>
              <a:rPr lang="en-US" altLang="zh-CN" sz="3200" dirty="0" smtClean="0"/>
              <a:t>2011</a:t>
            </a:r>
            <a:r>
              <a:rPr lang="zh-CN" altLang="zh-CN" sz="3200" dirty="0" smtClean="0"/>
              <a:t>——</a:t>
            </a:r>
            <a:r>
              <a:rPr lang="en-US" altLang="zh-CN" sz="3200" dirty="0" smtClean="0"/>
              <a:t>2013</a:t>
            </a:r>
            <a:r>
              <a:rPr lang="zh-CN" altLang="zh-CN" sz="3200" dirty="0" smtClean="0"/>
              <a:t>年</a:t>
            </a:r>
            <a:endParaRPr lang="en-US" altLang="zh-CN" sz="3200" dirty="0" smtClean="0"/>
          </a:p>
          <a:p>
            <a:r>
              <a:rPr lang="zh-CN" altLang="zh-CN" sz="4000" dirty="0" smtClean="0">
                <a:solidFill>
                  <a:schemeClr val="folHlink"/>
                </a:solidFill>
              </a:rPr>
              <a:t>原因</a:t>
            </a:r>
            <a:r>
              <a:rPr lang="zh-CN" altLang="en-US" sz="4000" dirty="0" smtClean="0">
                <a:solidFill>
                  <a:schemeClr val="folHlink"/>
                </a:solidFill>
              </a:rPr>
              <a:t>：</a:t>
            </a:r>
            <a:endParaRPr lang="en-US" altLang="zh-CN" sz="4000" dirty="0" smtClean="0">
              <a:solidFill>
                <a:schemeClr val="folHlink"/>
              </a:solidFill>
            </a:endParaRPr>
          </a:p>
          <a:p>
            <a:r>
              <a:rPr lang="en-US" altLang="zh-CN" sz="3200" dirty="0" smtClean="0"/>
              <a:t>2005</a:t>
            </a:r>
            <a:r>
              <a:rPr lang="zh-CN" altLang="zh-CN" sz="3200" dirty="0" smtClean="0"/>
              <a:t>年，《关于进一步推进义务教育均衡发展的若干意见》</a:t>
            </a:r>
            <a:endParaRPr lang="en-US" altLang="zh-CN" sz="3200" dirty="0" smtClean="0"/>
          </a:p>
          <a:p>
            <a:r>
              <a:rPr lang="en-US" altLang="zh-CN" sz="3200" dirty="0" smtClean="0"/>
              <a:t>2012</a:t>
            </a:r>
            <a:r>
              <a:rPr lang="zh-CN" altLang="zh-CN" sz="3200" dirty="0" smtClean="0"/>
              <a:t>年</a:t>
            </a:r>
            <a:r>
              <a:rPr lang="zh-CN" altLang="en-US" sz="3200" dirty="0" smtClean="0"/>
              <a:t>，</a:t>
            </a:r>
            <a:r>
              <a:rPr lang="zh-CN" altLang="zh-CN" sz="3200" dirty="0" smtClean="0"/>
              <a:t>《国务院关于深入推进义务教育均衡发展的意见》</a:t>
            </a:r>
            <a:r>
              <a:rPr lang="zh-CN" altLang="en-US" sz="3200" dirty="0" smtClean="0"/>
              <a:t> </a:t>
            </a:r>
            <a:endParaRPr lang="en-US" altLang="zh-CN" sz="3200" dirty="0" smtClean="0"/>
          </a:p>
        </p:txBody>
      </p:sp>
      <p:sp>
        <p:nvSpPr>
          <p:cNvPr id="145411" name="圆角矩形 4"/>
          <p:cNvSpPr>
            <a:spLocks noChangeArrowheads="1"/>
          </p:cNvSpPr>
          <p:nvPr/>
        </p:nvSpPr>
        <p:spPr bwMode="auto">
          <a:xfrm>
            <a:off x="0" y="620713"/>
            <a:ext cx="9145588" cy="5473700"/>
          </a:xfrm>
          <a:prstGeom prst="roundRect">
            <a:avLst>
              <a:gd name="adj" fmla="val 13454"/>
            </a:avLst>
          </a:prstGeom>
          <a:noFill/>
          <a:ln w="28575">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nchor="ctr"/>
          <a:lstStyle>
            <a:lvl1pPr>
              <a:defRPr kumimoji="1" sz="2400" b="1">
                <a:solidFill>
                  <a:srgbClr val="FF9933"/>
                </a:solidFill>
                <a:latin typeface="Times New Roman" pitchFamily="18" charset="0"/>
                <a:ea typeface="楷体_GB2312" pitchFamily="49" charset="-122"/>
              </a:defRPr>
            </a:lvl1pPr>
            <a:lvl2pPr marL="742950" indent="-285750">
              <a:defRPr kumimoji="1" sz="2400" b="1">
                <a:solidFill>
                  <a:srgbClr val="FF9933"/>
                </a:solidFill>
                <a:latin typeface="Times New Roman" pitchFamily="18" charset="0"/>
                <a:ea typeface="楷体_GB2312" pitchFamily="49" charset="-122"/>
              </a:defRPr>
            </a:lvl2pPr>
            <a:lvl3pPr marL="1143000" indent="-228600">
              <a:defRPr kumimoji="1" sz="2400" b="1">
                <a:solidFill>
                  <a:srgbClr val="FF9933"/>
                </a:solidFill>
                <a:latin typeface="Times New Roman" pitchFamily="18" charset="0"/>
                <a:ea typeface="楷体_GB2312" pitchFamily="49" charset="-122"/>
              </a:defRPr>
            </a:lvl3pPr>
            <a:lvl4pPr marL="1600200" indent="-228600">
              <a:defRPr kumimoji="1" sz="2400" b="1">
                <a:solidFill>
                  <a:srgbClr val="FF9933"/>
                </a:solidFill>
                <a:latin typeface="Times New Roman" pitchFamily="18" charset="0"/>
                <a:ea typeface="楷体_GB2312" pitchFamily="49" charset="-122"/>
              </a:defRPr>
            </a:lvl4pPr>
            <a:lvl5pPr marL="2057400" indent="-228600">
              <a:defRPr kumimoji="1" sz="2400" b="1">
                <a:solidFill>
                  <a:srgbClr val="FF9933"/>
                </a:solidFill>
                <a:latin typeface="Times New Roman" pitchFamily="18" charset="0"/>
                <a:ea typeface="楷体_GB2312" pitchFamily="49" charset="-122"/>
              </a:defRPr>
            </a:lvl5pPr>
            <a:lvl6pPr marL="25146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6pPr>
            <a:lvl7pPr marL="29718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7pPr>
            <a:lvl8pPr marL="34290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8pPr>
            <a:lvl9pPr marL="38862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9pPr>
          </a:lstStyle>
          <a:p>
            <a:pPr algn="l" eaLnBrk="1" hangingPunct="1">
              <a:lnSpc>
                <a:spcPct val="150000"/>
              </a:lnSpc>
              <a:buClr>
                <a:srgbClr val="FFCC00"/>
              </a:buClr>
              <a:buSzPct val="80000"/>
              <a:buFont typeface="Wingdings" pitchFamily="2" charset="2"/>
              <a:buNone/>
            </a:pPr>
            <a:endParaRPr kumimoji="0" lang="en-US" altLang="zh-CN">
              <a:solidFill>
                <a:schemeClr val="tx1"/>
              </a:solidFill>
              <a:latin typeface="仿宋_GB2312" pitchFamily="49" charset="-122"/>
              <a:ea typeface="仿宋_GB2312" pitchFamily="49" charset="-122"/>
            </a:endParaRPr>
          </a:p>
        </p:txBody>
      </p:sp>
      <p:sp>
        <p:nvSpPr>
          <p:cNvPr id="37892" name="圆角矩形 7"/>
          <p:cNvSpPr>
            <a:spLocks noChangeArrowheads="1"/>
          </p:cNvSpPr>
          <p:nvPr/>
        </p:nvSpPr>
        <p:spPr bwMode="auto">
          <a:xfrm>
            <a:off x="2987675" y="476250"/>
            <a:ext cx="6156325" cy="792163"/>
          </a:xfrm>
          <a:prstGeom prst="roundRect">
            <a:avLst>
              <a:gd name="adj" fmla="val 13454"/>
            </a:avLst>
          </a:prstGeom>
          <a:solidFill>
            <a:srgbClr val="FF7C80"/>
          </a:solidFill>
          <a:ln w="9525">
            <a:solidFill>
              <a:srgbClr val="2F2F98"/>
            </a:solidFill>
            <a:round/>
            <a:headEnd/>
            <a:tailEnd/>
          </a:ln>
          <a:effectLst>
            <a:outerShdw dist="20000" dir="5400000" rotWithShape="0">
              <a:srgbClr val="808080">
                <a:alpha val="37999"/>
              </a:srgbClr>
            </a:outerShdw>
          </a:effectLst>
        </p:spPr>
        <p:txBody>
          <a:bodyPr anchor="ctr"/>
          <a:lstStyle>
            <a:lvl1pPr>
              <a:defRPr kumimoji="1" sz="2400" b="1">
                <a:solidFill>
                  <a:srgbClr val="FF9933"/>
                </a:solidFill>
                <a:latin typeface="Times New Roman" pitchFamily="18" charset="0"/>
                <a:ea typeface="楷体_GB2312" pitchFamily="49" charset="-122"/>
              </a:defRPr>
            </a:lvl1pPr>
            <a:lvl2pPr marL="742950" indent="-285750">
              <a:defRPr kumimoji="1" sz="2400" b="1">
                <a:solidFill>
                  <a:srgbClr val="FF9933"/>
                </a:solidFill>
                <a:latin typeface="Times New Roman" pitchFamily="18" charset="0"/>
                <a:ea typeface="楷体_GB2312" pitchFamily="49" charset="-122"/>
              </a:defRPr>
            </a:lvl2pPr>
            <a:lvl3pPr marL="1143000" indent="-228600">
              <a:defRPr kumimoji="1" sz="2400" b="1">
                <a:solidFill>
                  <a:srgbClr val="FF9933"/>
                </a:solidFill>
                <a:latin typeface="Times New Roman" pitchFamily="18" charset="0"/>
                <a:ea typeface="楷体_GB2312" pitchFamily="49" charset="-122"/>
              </a:defRPr>
            </a:lvl3pPr>
            <a:lvl4pPr marL="1600200" indent="-228600">
              <a:defRPr kumimoji="1" sz="2400" b="1">
                <a:solidFill>
                  <a:srgbClr val="FF9933"/>
                </a:solidFill>
                <a:latin typeface="Times New Roman" pitchFamily="18" charset="0"/>
                <a:ea typeface="楷体_GB2312" pitchFamily="49" charset="-122"/>
              </a:defRPr>
            </a:lvl4pPr>
            <a:lvl5pPr marL="2057400" indent="-228600">
              <a:defRPr kumimoji="1" sz="2400" b="1">
                <a:solidFill>
                  <a:srgbClr val="FF9933"/>
                </a:solidFill>
                <a:latin typeface="Times New Roman" pitchFamily="18" charset="0"/>
                <a:ea typeface="楷体_GB2312" pitchFamily="49" charset="-122"/>
              </a:defRPr>
            </a:lvl5pPr>
            <a:lvl6pPr marL="25146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6pPr>
            <a:lvl7pPr marL="29718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7pPr>
            <a:lvl8pPr marL="34290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8pPr>
            <a:lvl9pPr marL="3886200" indent="-228600" algn="ctr" eaLnBrk="0" fontAlgn="base" hangingPunct="0">
              <a:spcBef>
                <a:spcPct val="0"/>
              </a:spcBef>
              <a:spcAft>
                <a:spcPct val="0"/>
              </a:spcAft>
              <a:defRPr kumimoji="1" sz="2400" b="1">
                <a:solidFill>
                  <a:srgbClr val="FF9933"/>
                </a:solidFill>
                <a:latin typeface="Times New Roman" pitchFamily="18" charset="0"/>
                <a:ea typeface="楷体_GB2312" pitchFamily="49" charset="-122"/>
              </a:defRPr>
            </a:lvl9pPr>
          </a:lstStyle>
          <a:p>
            <a:pPr algn="l" eaLnBrk="1" hangingPunct="1">
              <a:lnSpc>
                <a:spcPct val="120000"/>
              </a:lnSpc>
              <a:spcBef>
                <a:spcPct val="20000"/>
              </a:spcBef>
              <a:buClr>
                <a:srgbClr val="FFCC00"/>
              </a:buClr>
              <a:buSzPct val="80000"/>
              <a:buFont typeface="Wingdings" pitchFamily="2" charset="2"/>
              <a:buChar char="u"/>
            </a:pPr>
            <a:r>
              <a:rPr kumimoji="0" lang="zh-CN" altLang="zh-CN" sz="2800">
                <a:solidFill>
                  <a:schemeClr val="tx1"/>
                </a:solidFill>
                <a:latin typeface="Arial" charset="0"/>
                <a:ea typeface="华文中宋" pitchFamily="2" charset="-122"/>
              </a:rPr>
              <a:t>政策文件</a:t>
            </a:r>
            <a:r>
              <a:rPr kumimoji="0" lang="zh-CN" altLang="en-US" sz="2800">
                <a:solidFill>
                  <a:schemeClr val="tx1"/>
                </a:solidFill>
                <a:latin typeface="Arial" charset="0"/>
                <a:ea typeface="华文中宋" pitchFamily="2" charset="-122"/>
              </a:rPr>
              <a:t>文本数</a:t>
            </a:r>
            <a:endParaRPr kumimoji="0" lang="zh-CN" altLang="zh-CN" sz="2800">
              <a:solidFill>
                <a:schemeClr val="tx1"/>
              </a:solidFill>
              <a:latin typeface="Arial" charset="0"/>
              <a:ea typeface="华文中宋" pitchFamily="2" charset="-122"/>
            </a:endParaRPr>
          </a:p>
        </p:txBody>
      </p:sp>
    </p:spTree>
    <p:extLst>
      <p:ext uri="{BB962C8B-B14F-4D97-AF65-F5344CB8AC3E}">
        <p14:creationId xmlns:p14="http://schemas.microsoft.com/office/powerpoint/2010/main" val="220645504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468313" y="476250"/>
            <a:ext cx="7524751" cy="2133600"/>
          </a:xfrm>
        </p:spPr>
        <p:txBody>
          <a:bodyPr/>
          <a:lstStyle/>
          <a:p>
            <a:r>
              <a:rPr lang="zh-TW" altLang="en-US" dirty="0" smtClean="0"/>
              <a:t>中國大陸經驗的省思 </a:t>
            </a:r>
            <a:endParaRPr lang="zh-TW" altLang="en-US" dirty="0"/>
          </a:p>
        </p:txBody>
      </p:sp>
      <p:sp>
        <p:nvSpPr>
          <p:cNvPr id="27651" name="Rectangle 3"/>
          <p:cNvSpPr>
            <a:spLocks noGrp="1" noChangeArrowheads="1"/>
          </p:cNvSpPr>
          <p:nvPr>
            <p:ph type="subTitle" idx="1"/>
          </p:nvPr>
        </p:nvSpPr>
        <p:spPr>
          <a:xfrm>
            <a:off x="849313" y="3049588"/>
            <a:ext cx="6248400" cy="3808412"/>
          </a:xfrm>
        </p:spPr>
        <p:txBody>
          <a:bodyPr>
            <a:normAutofit/>
          </a:bodyPr>
          <a:lstStyle/>
          <a:p>
            <a:pPr algn="l"/>
            <a:r>
              <a:rPr lang="zh-TW" altLang="en-US" sz="4400" dirty="0" smtClean="0">
                <a:solidFill>
                  <a:srgbClr val="7030A0"/>
                </a:solidFill>
                <a:latin typeface="標楷體" panose="03000509000000000000" pitchFamily="65" charset="-120"/>
                <a:ea typeface="標楷體" panose="03000509000000000000" pitchFamily="65" charset="-120"/>
              </a:rPr>
              <a:t>教育的量變轉向質變</a:t>
            </a:r>
            <a:endParaRPr lang="zh-TW" altLang="en-US" sz="4400" dirty="0">
              <a:solidFill>
                <a:srgbClr val="7030A0"/>
              </a:solidFill>
              <a:latin typeface="標楷體" panose="03000509000000000000" pitchFamily="65" charset="-120"/>
              <a:ea typeface="標楷體" panose="03000509000000000000" pitchFamily="65" charset="-120"/>
            </a:endParaRPr>
          </a:p>
          <a:p>
            <a:pPr algn="l"/>
            <a:r>
              <a:rPr lang="zh-TW" altLang="en-US" sz="4400" dirty="0" smtClean="0">
                <a:solidFill>
                  <a:srgbClr val="7030A0"/>
                </a:solidFill>
                <a:latin typeface="標楷體" panose="03000509000000000000" pitchFamily="65" charset="-120"/>
                <a:ea typeface="標楷體" panose="03000509000000000000" pitchFamily="65" charset="-120"/>
              </a:rPr>
              <a:t>大國教育的思維</a:t>
            </a:r>
            <a:endParaRPr lang="zh-TW" altLang="en-US" sz="4400" dirty="0">
              <a:solidFill>
                <a:srgbClr val="7030A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81076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1000" y="914400"/>
            <a:ext cx="7848600" cy="5486400"/>
          </a:xfrm>
          <a:effectLst>
            <a:softEdge rad="635000"/>
          </a:effectLst>
        </p:spPr>
      </p:pic>
    </p:spTree>
    <p:extLst>
      <p:ext uri="{BB962C8B-B14F-4D97-AF65-F5344CB8AC3E}">
        <p14:creationId xmlns:p14="http://schemas.microsoft.com/office/powerpoint/2010/main" val="1710300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57200" y="533400"/>
            <a:ext cx="7524751" cy="2133600"/>
          </a:xfrm>
        </p:spPr>
        <p:txBody>
          <a:bodyPr/>
          <a:lstStyle/>
          <a:p>
            <a:pPr algn="l"/>
            <a:r>
              <a:rPr lang="zh-TW" altLang="en-US" dirty="0" smtClean="0"/>
              <a:t>一</a:t>
            </a:r>
            <a:r>
              <a:rPr lang="zh-TW" altLang="en-US" dirty="0"/>
              <a:t>位非裔女童</a:t>
            </a:r>
            <a:br>
              <a:rPr lang="zh-TW" altLang="en-US" dirty="0"/>
            </a:br>
            <a:r>
              <a:rPr lang="en-US" altLang="zh-TW" dirty="0"/>
              <a:t>Victoria </a:t>
            </a:r>
            <a:r>
              <a:rPr lang="en-US" altLang="zh-TW" dirty="0" err="1" smtClean="0"/>
              <a:t>Climbie</a:t>
            </a:r>
            <a:r>
              <a:rPr lang="zh-TW" altLang="en-US" dirty="0" smtClean="0"/>
              <a:t>的悲劇</a:t>
            </a:r>
            <a:endParaRPr lang="zh-TW" altLang="en-US" dirty="0"/>
          </a:p>
        </p:txBody>
      </p:sp>
      <p:sp>
        <p:nvSpPr>
          <p:cNvPr id="8195" name="Rectangle 3"/>
          <p:cNvSpPr>
            <a:spLocks noGrp="1" noChangeArrowheads="1"/>
          </p:cNvSpPr>
          <p:nvPr>
            <p:ph type="subTitle" idx="1"/>
          </p:nvPr>
        </p:nvSpPr>
        <p:spPr>
          <a:xfrm>
            <a:off x="849313" y="3049588"/>
            <a:ext cx="6248400" cy="3808412"/>
          </a:xfrm>
        </p:spPr>
        <p:txBody>
          <a:bodyPr/>
          <a:lstStyle/>
          <a:p>
            <a:endParaRPr lang="zh-TW" altLang="zh-TW"/>
          </a:p>
        </p:txBody>
      </p:sp>
      <p:pic>
        <p:nvPicPr>
          <p:cNvPr id="8197" name="Picture 5"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3068638"/>
            <a:ext cx="2520950" cy="3240087"/>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3141663"/>
            <a:ext cx="2376487" cy="3240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5450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zh-TW" altLang="zh-TW"/>
          </a:p>
        </p:txBody>
      </p:sp>
      <p:sp>
        <p:nvSpPr>
          <p:cNvPr id="10243" name="Rectangle 3"/>
          <p:cNvSpPr>
            <a:spLocks noGrp="1" noChangeArrowheads="1"/>
          </p:cNvSpPr>
          <p:nvPr>
            <p:ph type="body" idx="1"/>
          </p:nvPr>
        </p:nvSpPr>
        <p:spPr/>
        <p:txBody>
          <a:bodyPr/>
          <a:lstStyle/>
          <a:p>
            <a:r>
              <a:rPr lang="en-US" altLang="zh-TW"/>
              <a:t>Every Child Matters:                  From LEA to                   </a:t>
            </a:r>
            <a:r>
              <a:rPr lang="en-US" altLang="zh-TW" sz="2400"/>
              <a:t> Change for Children                               </a:t>
            </a:r>
            <a:r>
              <a:rPr lang="en-US" altLang="zh-TW" sz="3200"/>
              <a:t>LA </a:t>
            </a:r>
            <a:r>
              <a:rPr lang="en-US" altLang="zh-TW" sz="2400"/>
              <a:t>(+ sw+ hc)</a:t>
            </a:r>
            <a:r>
              <a:rPr lang="en-US" altLang="zh-TW" sz="3200"/>
              <a:t>  </a:t>
            </a:r>
          </a:p>
        </p:txBody>
      </p:sp>
      <p:pic>
        <p:nvPicPr>
          <p:cNvPr id="10244" name="Picture 4" descr="image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781300"/>
            <a:ext cx="3600450" cy="3887788"/>
          </a:xfrm>
          <a:prstGeom prst="rect">
            <a:avLst/>
          </a:prstGeom>
          <a:noFill/>
          <a:extLst>
            <a:ext uri="{909E8E84-426E-40DD-AFC4-6F175D3DCCD1}">
              <a14:hiddenFill xmlns:a14="http://schemas.microsoft.com/office/drawing/2010/main">
                <a:solidFill>
                  <a:srgbClr val="FFFFFF"/>
                </a:solidFill>
              </a14:hiddenFill>
            </a:ext>
          </a:extLst>
        </p:spPr>
      </p:pic>
      <p:sp>
        <p:nvSpPr>
          <p:cNvPr id="10246" name="AutoShape 6"/>
          <p:cNvSpPr>
            <a:spLocks noChangeArrowheads="1"/>
          </p:cNvSpPr>
          <p:nvPr/>
        </p:nvSpPr>
        <p:spPr bwMode="auto">
          <a:xfrm>
            <a:off x="4500563" y="4221163"/>
            <a:ext cx="1223962" cy="1079500"/>
          </a:xfrm>
          <a:prstGeom prst="rightArrow">
            <a:avLst>
              <a:gd name="adj1" fmla="val 50000"/>
              <a:gd name="adj2" fmla="val 2834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TW" altLang="en-US" smtClean="0">
              <a:solidFill>
                <a:srgbClr val="000000"/>
              </a:solidFill>
            </a:endParaRPr>
          </a:p>
        </p:txBody>
      </p:sp>
      <p:sp>
        <p:nvSpPr>
          <p:cNvPr id="10247" name="Rectangle 7"/>
          <p:cNvSpPr>
            <a:spLocks noChangeArrowheads="1"/>
          </p:cNvSpPr>
          <p:nvPr/>
        </p:nvSpPr>
        <p:spPr bwMode="auto">
          <a:xfrm>
            <a:off x="6227763" y="3141663"/>
            <a:ext cx="2232025" cy="316706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kumimoji="1" lang="en-US" altLang="zh-TW" sz="2400" smtClean="0">
                <a:solidFill>
                  <a:srgbClr val="000000"/>
                </a:solidFill>
              </a:rPr>
              <a:t>Education Act</a:t>
            </a:r>
          </a:p>
          <a:p>
            <a:pPr algn="ctr" fontAlgn="base">
              <a:spcBef>
                <a:spcPct val="0"/>
              </a:spcBef>
              <a:spcAft>
                <a:spcPct val="0"/>
              </a:spcAft>
            </a:pPr>
            <a:r>
              <a:rPr kumimoji="1" lang="en-US" altLang="zh-TW" sz="2400" smtClean="0">
                <a:solidFill>
                  <a:srgbClr val="000000"/>
                </a:solidFill>
              </a:rPr>
              <a:t>2005</a:t>
            </a:r>
          </a:p>
        </p:txBody>
      </p:sp>
    </p:spTree>
    <p:extLst>
      <p:ext uri="{BB962C8B-B14F-4D97-AF65-F5344CB8AC3E}">
        <p14:creationId xmlns:p14="http://schemas.microsoft.com/office/powerpoint/2010/main" val="3122053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zh-TW" altLang="en-US" dirty="0" smtClean="0"/>
              <a:t>公權力介入地方教育之始</a:t>
            </a:r>
            <a:br>
              <a:rPr lang="zh-TW" altLang="en-US" dirty="0" smtClean="0"/>
            </a:br>
            <a:endParaRPr lang="zh-TW" altLang="en-US" dirty="0"/>
          </a:p>
        </p:txBody>
      </p:sp>
      <p:sp>
        <p:nvSpPr>
          <p:cNvPr id="11267" name="Rectangle 3"/>
          <p:cNvSpPr>
            <a:spLocks noGrp="1" noChangeArrowheads="1"/>
          </p:cNvSpPr>
          <p:nvPr>
            <p:ph type="body" idx="1"/>
          </p:nvPr>
        </p:nvSpPr>
        <p:spPr>
          <a:xfrm>
            <a:off x="457200" y="1124744"/>
            <a:ext cx="8229600" cy="5006181"/>
          </a:xfrm>
        </p:spPr>
        <p:txBody>
          <a:bodyPr/>
          <a:lstStyle/>
          <a:p>
            <a:pPr>
              <a:buFont typeface="Wingdings" pitchFamily="2" charset="2"/>
              <a:buNone/>
            </a:pPr>
            <a:endParaRPr lang="zh-TW" altLang="en-US" dirty="0"/>
          </a:p>
        </p:txBody>
      </p:sp>
      <p:sp>
        <p:nvSpPr>
          <p:cNvPr id="11271" name="Line 7"/>
          <p:cNvSpPr>
            <a:spLocks noChangeShapeType="1"/>
          </p:cNvSpPr>
          <p:nvPr/>
        </p:nvSpPr>
        <p:spPr bwMode="auto">
          <a:xfrm>
            <a:off x="611188" y="3429000"/>
            <a:ext cx="8353425"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TW" altLang="en-US" smtClean="0">
              <a:solidFill>
                <a:srgbClr val="000000"/>
              </a:solidFill>
            </a:endParaRPr>
          </a:p>
        </p:txBody>
      </p:sp>
      <p:sp>
        <p:nvSpPr>
          <p:cNvPr id="11272" name="AutoShape 8"/>
          <p:cNvSpPr>
            <a:spLocks/>
          </p:cNvSpPr>
          <p:nvPr/>
        </p:nvSpPr>
        <p:spPr bwMode="auto">
          <a:xfrm>
            <a:off x="1116013" y="4292600"/>
            <a:ext cx="1368425" cy="1995488"/>
          </a:xfrm>
          <a:prstGeom prst="borderCallout1">
            <a:avLst>
              <a:gd name="adj1" fmla="val 94273"/>
              <a:gd name="adj2" fmla="val -5569"/>
              <a:gd name="adj3" fmla="val -42880"/>
              <a:gd name="adj4" fmla="val -55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r>
              <a:rPr kumimoji="1" lang="en-US" altLang="zh-TW" smtClean="0">
                <a:solidFill>
                  <a:srgbClr val="000000"/>
                </a:solidFill>
              </a:rPr>
              <a:t>1870</a:t>
            </a:r>
            <a:r>
              <a:rPr kumimoji="1" lang="zh-TW" altLang="en-US" smtClean="0">
                <a:solidFill>
                  <a:srgbClr val="000000"/>
                </a:solidFill>
              </a:rPr>
              <a:t>之前</a:t>
            </a:r>
          </a:p>
          <a:p>
            <a:pPr algn="ctr" fontAlgn="base">
              <a:spcBef>
                <a:spcPct val="0"/>
              </a:spcBef>
              <a:spcAft>
                <a:spcPct val="0"/>
              </a:spcAft>
            </a:pPr>
            <a:r>
              <a:rPr kumimoji="1" lang="zh-TW" altLang="en-US" smtClean="0">
                <a:solidFill>
                  <a:srgbClr val="000000"/>
                </a:solidFill>
              </a:rPr>
              <a:t>各地方慈善團體為主要參與者</a:t>
            </a:r>
          </a:p>
        </p:txBody>
      </p:sp>
      <p:sp>
        <p:nvSpPr>
          <p:cNvPr id="11273" name="AutoShape 9"/>
          <p:cNvSpPr>
            <a:spLocks/>
          </p:cNvSpPr>
          <p:nvPr/>
        </p:nvSpPr>
        <p:spPr bwMode="auto">
          <a:xfrm>
            <a:off x="3059113" y="4292600"/>
            <a:ext cx="1441450" cy="1987550"/>
          </a:xfrm>
          <a:prstGeom prst="borderCallout1">
            <a:avLst>
              <a:gd name="adj1" fmla="val 94250"/>
              <a:gd name="adj2" fmla="val -5287"/>
              <a:gd name="adj3" fmla="val -43449"/>
              <a:gd name="adj4" fmla="val -5287"/>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r>
              <a:rPr kumimoji="1" lang="en-US" altLang="zh-TW" smtClean="0">
                <a:solidFill>
                  <a:srgbClr val="000000"/>
                </a:solidFill>
              </a:rPr>
              <a:t>1870</a:t>
            </a:r>
            <a:r>
              <a:rPr kumimoji="1" lang="zh-TW" altLang="en-US" smtClean="0">
                <a:solidFill>
                  <a:srgbClr val="000000"/>
                </a:solidFill>
              </a:rPr>
              <a:t>訂小學教育法規定設置學區與各區內選舉學校理事會</a:t>
            </a:r>
          </a:p>
          <a:p>
            <a:pPr algn="ctr" fontAlgn="base">
              <a:spcBef>
                <a:spcPct val="0"/>
              </a:spcBef>
              <a:spcAft>
                <a:spcPct val="0"/>
              </a:spcAft>
            </a:pPr>
            <a:r>
              <a:rPr kumimoji="1" lang="en-US" altLang="zh-TW" smtClean="0">
                <a:solidFill>
                  <a:srgbClr val="000000"/>
                </a:solidFill>
              </a:rPr>
              <a:t>(school boards)</a:t>
            </a:r>
          </a:p>
        </p:txBody>
      </p:sp>
      <p:sp>
        <p:nvSpPr>
          <p:cNvPr id="11274" name="AutoShape 10"/>
          <p:cNvSpPr>
            <a:spLocks/>
          </p:cNvSpPr>
          <p:nvPr/>
        </p:nvSpPr>
        <p:spPr bwMode="auto">
          <a:xfrm>
            <a:off x="5148263" y="4292600"/>
            <a:ext cx="1439862" cy="2565400"/>
          </a:xfrm>
          <a:prstGeom prst="borderCallout1">
            <a:avLst>
              <a:gd name="adj1" fmla="val 95546"/>
              <a:gd name="adj2" fmla="val -5292"/>
              <a:gd name="adj3" fmla="val -33662"/>
              <a:gd name="adj4" fmla="val -5292"/>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r>
              <a:rPr kumimoji="1" lang="en-US" altLang="zh-TW" smtClean="0">
                <a:solidFill>
                  <a:srgbClr val="000000"/>
                </a:solidFill>
              </a:rPr>
              <a:t>1876</a:t>
            </a:r>
            <a:r>
              <a:rPr kumimoji="1" lang="zh-TW" altLang="en-US" smtClean="0">
                <a:solidFill>
                  <a:srgbClr val="000000"/>
                </a:solidFill>
              </a:rPr>
              <a:t>年 </a:t>
            </a:r>
            <a:r>
              <a:rPr kumimoji="1" lang="en-US" altLang="zh-TW" smtClean="0">
                <a:solidFill>
                  <a:srgbClr val="000000"/>
                </a:solidFill>
              </a:rPr>
              <a:t>Sandon’s Act</a:t>
            </a:r>
            <a:r>
              <a:rPr kumimoji="1" lang="zh-TW" altLang="en-US" smtClean="0">
                <a:solidFill>
                  <a:srgbClr val="000000"/>
                </a:solidFill>
              </a:rPr>
              <a:t>規定有學校理事會的學區設「強迫入學委員會」</a:t>
            </a:r>
          </a:p>
        </p:txBody>
      </p:sp>
      <p:sp>
        <p:nvSpPr>
          <p:cNvPr id="11276" name="AutoShape 12"/>
          <p:cNvSpPr>
            <a:spLocks/>
          </p:cNvSpPr>
          <p:nvPr/>
        </p:nvSpPr>
        <p:spPr bwMode="auto">
          <a:xfrm>
            <a:off x="7308850" y="4292600"/>
            <a:ext cx="1439863" cy="2449513"/>
          </a:xfrm>
          <a:prstGeom prst="borderCallout1">
            <a:avLst>
              <a:gd name="adj1" fmla="val 95333"/>
              <a:gd name="adj2" fmla="val -5292"/>
              <a:gd name="adj3" fmla="val -32338"/>
              <a:gd name="adj4" fmla="val -5292"/>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r>
              <a:rPr kumimoji="1" lang="en-US" altLang="zh-TW" smtClean="0">
                <a:solidFill>
                  <a:srgbClr val="000000"/>
                </a:solidFill>
              </a:rPr>
              <a:t>1902</a:t>
            </a:r>
            <a:r>
              <a:rPr kumimoji="1" lang="zh-TW" altLang="en-US" smtClean="0">
                <a:solidFill>
                  <a:srgbClr val="000000"/>
                </a:solidFill>
              </a:rPr>
              <a:t>年頒「</a:t>
            </a:r>
            <a:r>
              <a:rPr kumimoji="1" lang="en-US" altLang="zh-TW" smtClean="0">
                <a:solidFill>
                  <a:srgbClr val="000000"/>
                </a:solidFill>
              </a:rPr>
              <a:t>1902</a:t>
            </a:r>
            <a:r>
              <a:rPr kumimoji="1" lang="zh-TW" altLang="en-US" smtClean="0">
                <a:solidFill>
                  <a:srgbClr val="000000"/>
                </a:solidFill>
              </a:rPr>
              <a:t>教育法」於各地設置地方教育局</a:t>
            </a:r>
            <a:r>
              <a:rPr kumimoji="1" lang="en-US" altLang="zh-TW" smtClean="0">
                <a:solidFill>
                  <a:srgbClr val="000000"/>
                </a:solidFill>
              </a:rPr>
              <a:t>(local education authorities)</a:t>
            </a:r>
          </a:p>
        </p:txBody>
      </p:sp>
    </p:spTree>
    <p:extLst>
      <p:ext uri="{BB962C8B-B14F-4D97-AF65-F5344CB8AC3E}">
        <p14:creationId xmlns:p14="http://schemas.microsoft.com/office/powerpoint/2010/main" val="3456648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22238"/>
            <a:ext cx="7543800" cy="1722586"/>
          </a:xfrm>
        </p:spPr>
        <p:txBody>
          <a:bodyPr/>
          <a:lstStyle/>
          <a:p>
            <a:r>
              <a:rPr lang="en-US" altLang="zh-TW" dirty="0"/>
              <a:t/>
            </a:r>
            <a:br>
              <a:rPr lang="en-US" altLang="zh-TW" dirty="0"/>
            </a:br>
            <a:r>
              <a:rPr lang="zh-TW" altLang="en-US" dirty="0" smtClean="0"/>
              <a:t>地方教育局之成立與主要運作</a:t>
            </a:r>
            <a:br>
              <a:rPr lang="zh-TW" altLang="en-US" dirty="0" smtClean="0"/>
            </a:br>
            <a:endParaRPr lang="zh-TW" altLang="en-US" dirty="0"/>
          </a:p>
        </p:txBody>
      </p:sp>
      <p:sp>
        <p:nvSpPr>
          <p:cNvPr id="12291" name="Rectangle 3"/>
          <p:cNvSpPr>
            <a:spLocks noGrp="1" noChangeArrowheads="1"/>
          </p:cNvSpPr>
          <p:nvPr>
            <p:ph type="body" idx="1"/>
          </p:nvPr>
        </p:nvSpPr>
        <p:spPr/>
        <p:txBody>
          <a:bodyPr/>
          <a:lstStyle/>
          <a:p>
            <a:pPr>
              <a:buFont typeface="Wingdings" pitchFamily="2" charset="2"/>
              <a:buNone/>
            </a:pPr>
            <a:endParaRPr lang="zh-TW" altLang="en-US" dirty="0"/>
          </a:p>
          <a:p>
            <a:pPr>
              <a:buFont typeface="Wingdings" pitchFamily="2" charset="2"/>
              <a:buNone/>
            </a:pPr>
            <a:r>
              <a:rPr lang="zh-TW" altLang="en-US" dirty="0"/>
              <a:t> ★掌管區內中小學教育人事與經費補助。</a:t>
            </a:r>
          </a:p>
          <a:p>
            <a:pPr>
              <a:buFont typeface="Wingdings" pitchFamily="2" charset="2"/>
              <a:buNone/>
            </a:pPr>
            <a:r>
              <a:rPr lang="zh-TW" altLang="en-US" dirty="0"/>
              <a:t> ★地方教育局有視導學校之權</a:t>
            </a:r>
          </a:p>
          <a:p>
            <a:pPr>
              <a:buFont typeface="Wingdings" pitchFamily="2" charset="2"/>
              <a:buNone/>
            </a:pPr>
            <a:r>
              <a:rPr lang="zh-TW" altLang="en-US" dirty="0"/>
              <a:t> ★決定學校課程</a:t>
            </a:r>
          </a:p>
          <a:p>
            <a:pPr>
              <a:buFont typeface="Wingdings" pitchFamily="2" charset="2"/>
              <a:buNone/>
            </a:pPr>
            <a:r>
              <a:rPr lang="zh-TW" altLang="en-US" dirty="0"/>
              <a:t> ★代表學校與教師工會溝通</a:t>
            </a:r>
          </a:p>
        </p:txBody>
      </p:sp>
      <p:pic>
        <p:nvPicPr>
          <p:cNvPr id="12299" name="Picture 11" descr="CAUO8F6RCAQLWWC1CAZM1H4ICAY3C5ALCA9FQXKQCAG4OLSSCA0IYXJBCA2PJTBLCACCDGZ4CA56D7AGCA5IP2WDCA7DXYCICAX7S4ECCAOVTLEJCA72WTPLCAYFBIXWCAMAM276CAV1PB2WCA18CXH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8950" y="4552950"/>
            <a:ext cx="2305050" cy="2305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998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7504" y="122238"/>
            <a:ext cx="8064896" cy="1506562"/>
          </a:xfrm>
        </p:spPr>
        <p:txBody>
          <a:bodyPr/>
          <a:lstStyle/>
          <a:p>
            <a:r>
              <a:rPr lang="en-US" altLang="zh-TW" sz="4000" dirty="0"/>
              <a:t/>
            </a:r>
            <a:br>
              <a:rPr lang="en-US" altLang="zh-TW" sz="4000" dirty="0"/>
            </a:br>
            <a:r>
              <a:rPr lang="en-US" altLang="zh-TW" sz="4000" dirty="0" smtClean="0"/>
              <a:t/>
            </a:r>
            <a:br>
              <a:rPr lang="en-US" altLang="zh-TW" sz="4000" dirty="0" smtClean="0"/>
            </a:br>
            <a:r>
              <a:rPr lang="en-US" altLang="zh-TW" sz="4000" dirty="0" smtClean="0"/>
              <a:t/>
            </a:r>
            <a:br>
              <a:rPr lang="en-US" altLang="zh-TW" sz="4000" dirty="0" smtClean="0"/>
            </a:br>
            <a:r>
              <a:rPr lang="zh-TW" altLang="en-US" sz="3600" dirty="0" smtClean="0"/>
              <a:t>教育與社會工作、健康照護結合之分析</a:t>
            </a:r>
            <a:r>
              <a:rPr lang="zh-TW" altLang="en-US" sz="4000" dirty="0" smtClean="0"/>
              <a:t/>
            </a:r>
            <a:br>
              <a:rPr lang="zh-TW" altLang="en-US" sz="4000" dirty="0" smtClean="0"/>
            </a:br>
            <a:endParaRPr lang="zh-TW" altLang="en-US" dirty="0"/>
          </a:p>
        </p:txBody>
      </p:sp>
      <p:sp>
        <p:nvSpPr>
          <p:cNvPr id="14339" name="Rectangle 3"/>
          <p:cNvSpPr>
            <a:spLocks noGrp="1" noChangeArrowheads="1"/>
          </p:cNvSpPr>
          <p:nvPr>
            <p:ph type="body" idx="1"/>
          </p:nvPr>
        </p:nvSpPr>
        <p:spPr>
          <a:xfrm>
            <a:off x="457200" y="1719263"/>
            <a:ext cx="8229600" cy="4949825"/>
          </a:xfrm>
        </p:spPr>
        <p:txBody>
          <a:bodyPr/>
          <a:lstStyle/>
          <a:p>
            <a:pPr>
              <a:lnSpc>
                <a:spcPct val="90000"/>
              </a:lnSpc>
              <a:buFont typeface="Wingdings" pitchFamily="2" charset="2"/>
              <a:buNone/>
            </a:pPr>
            <a:endParaRPr lang="zh-TW" altLang="en-US" sz="2600" dirty="0"/>
          </a:p>
          <a:p>
            <a:pPr>
              <a:lnSpc>
                <a:spcPct val="90000"/>
              </a:lnSpc>
              <a:buFont typeface="Wingdings" pitchFamily="2" charset="2"/>
              <a:buNone/>
            </a:pPr>
            <a:r>
              <a:rPr lang="zh-TW" altLang="en-US" sz="2600" dirty="0"/>
              <a:t> ★陳榮政（</a:t>
            </a:r>
            <a:r>
              <a:rPr lang="en-US" altLang="zh-TW" sz="2600" dirty="0"/>
              <a:t>2005</a:t>
            </a:r>
            <a:r>
              <a:rPr lang="zh-TW" altLang="en-US" sz="2600" dirty="0"/>
              <a:t>）「由教育的跨專業需求看師院轉型之必要：以教育專業結合社會福利為例」</a:t>
            </a:r>
          </a:p>
          <a:p>
            <a:pPr>
              <a:lnSpc>
                <a:spcPct val="90000"/>
              </a:lnSpc>
              <a:buFont typeface="Wingdings" pitchFamily="2" charset="2"/>
              <a:buNone/>
            </a:pPr>
            <a:r>
              <a:rPr lang="zh-TW" altLang="en-US" sz="2600" dirty="0"/>
              <a:t> ★</a:t>
            </a:r>
            <a:r>
              <a:rPr lang="en-US" altLang="zh-TW" sz="2600" dirty="0"/>
              <a:t>Nicholls(2001), Baptiste(1999), Watson &amp; Taylor(1998)</a:t>
            </a:r>
            <a:r>
              <a:rPr lang="zh-TW" altLang="en-US" sz="2600" dirty="0"/>
              <a:t>等學者均認為教育專業發展有其複雜特質，故有其必然的組織變動性。</a:t>
            </a:r>
          </a:p>
          <a:p>
            <a:pPr>
              <a:lnSpc>
                <a:spcPct val="90000"/>
              </a:lnSpc>
              <a:buFont typeface="Wingdings" pitchFamily="2" charset="2"/>
              <a:buNone/>
            </a:pPr>
            <a:r>
              <a:rPr lang="zh-TW" altLang="en-US" sz="2600" dirty="0"/>
              <a:t> ★受美國</a:t>
            </a:r>
            <a:r>
              <a:rPr lang="en-US" altLang="zh-TW" sz="2600" dirty="0"/>
              <a:t>80</a:t>
            </a:r>
            <a:r>
              <a:rPr lang="zh-TW" altLang="en-US" sz="2600" dirty="0"/>
              <a:t>年代末期「學校改革運動」與「社會服務整合」兩股思潮影響。</a:t>
            </a:r>
          </a:p>
          <a:p>
            <a:pPr>
              <a:lnSpc>
                <a:spcPct val="90000"/>
              </a:lnSpc>
              <a:buFont typeface="Wingdings" pitchFamily="2" charset="2"/>
              <a:buNone/>
            </a:pPr>
            <a:r>
              <a:rPr lang="zh-TW" altLang="en-US" sz="2600" dirty="0"/>
              <a:t> ★</a:t>
            </a:r>
            <a:r>
              <a:rPr lang="en-US" altLang="zh-TW" sz="2600" dirty="0"/>
              <a:t>Hudson(2005), O’Brien, Bachmann&amp; </a:t>
            </a:r>
            <a:r>
              <a:rPr lang="en-US" altLang="zh-TW" sz="2600" dirty="0" err="1"/>
              <a:t>Shemilt</a:t>
            </a:r>
            <a:r>
              <a:rPr lang="en-US" altLang="zh-TW" sz="2600" dirty="0"/>
              <a:t>(2006), Parton (2008)</a:t>
            </a:r>
            <a:r>
              <a:rPr lang="zh-TW" altLang="en-US" sz="2600" dirty="0"/>
              <a:t>均表示，整合方式確有助於地方行政整體考量。</a:t>
            </a:r>
          </a:p>
        </p:txBody>
      </p:sp>
    </p:spTree>
    <p:extLst>
      <p:ext uri="{BB962C8B-B14F-4D97-AF65-F5344CB8AC3E}">
        <p14:creationId xmlns:p14="http://schemas.microsoft.com/office/powerpoint/2010/main" val="2548186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601" name="Group 217"/>
          <p:cNvGraphicFramePr>
            <a:graphicFrameLocks noGrp="1"/>
          </p:cNvGraphicFramePr>
          <p:nvPr>
            <p:ph type="tbl" idx="1"/>
            <p:extLst>
              <p:ext uri="{D42A27DB-BD31-4B8C-83A1-F6EECF244321}">
                <p14:modId xmlns:p14="http://schemas.microsoft.com/office/powerpoint/2010/main" val="49163102"/>
              </p:ext>
            </p:extLst>
          </p:nvPr>
        </p:nvGraphicFramePr>
        <p:xfrm>
          <a:off x="468313" y="764704"/>
          <a:ext cx="8207375" cy="5502749"/>
        </p:xfrm>
        <a:graphic>
          <a:graphicData uri="http://schemas.openxmlformats.org/drawingml/2006/table">
            <a:tbl>
              <a:tblPr/>
              <a:tblGrid>
                <a:gridCol w="2052637"/>
                <a:gridCol w="2051050"/>
                <a:gridCol w="4103688"/>
              </a:tblGrid>
              <a:tr h="422700">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1600" b="0" i="0" u="none" strike="noStrike" cap="none" normalizeH="0" baseline="0" smtClean="0">
                          <a:ln>
                            <a:noFill/>
                          </a:ln>
                          <a:solidFill>
                            <a:schemeClr val="tx1"/>
                          </a:solidFill>
                          <a:effectLst/>
                          <a:latin typeface="Arial" charset="0"/>
                          <a:ea typeface="新細明體" pitchFamily="18" charset="-120"/>
                        </a:rPr>
                        <a:t>     </a:t>
                      </a:r>
                      <a:r>
                        <a:rPr kumimoji="1" lang="zh-TW" altLang="en-US" sz="1600" b="0" i="0" u="none" strike="noStrike" cap="none" normalizeH="0" baseline="0" smtClean="0">
                          <a:ln>
                            <a:noFill/>
                          </a:ln>
                          <a:solidFill>
                            <a:schemeClr val="tx1"/>
                          </a:solidFill>
                          <a:effectLst/>
                          <a:latin typeface="Arial" charset="0"/>
                          <a:ea typeface="新細明體" pitchFamily="18" charset="-120"/>
                        </a:rPr>
                        <a:t>問題意識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1600" b="0" i="0" u="none" strike="noStrike" cap="none" normalizeH="0" baseline="0" smtClean="0">
                          <a:ln>
                            <a:noFill/>
                          </a:ln>
                          <a:solidFill>
                            <a:schemeClr val="tx1"/>
                          </a:solidFill>
                          <a:effectLst/>
                          <a:latin typeface="Arial" charset="0"/>
                          <a:ea typeface="新細明體" pitchFamily="18" charset="-120"/>
                        </a:rPr>
                        <a:t>                      </a:t>
                      </a:r>
                      <a:r>
                        <a:rPr kumimoji="1" lang="zh-TW" altLang="en-US" sz="1600" b="0" i="0" u="none" strike="noStrike" cap="none" normalizeH="0" baseline="0" smtClean="0">
                          <a:ln>
                            <a:noFill/>
                          </a:ln>
                          <a:solidFill>
                            <a:schemeClr val="tx1"/>
                          </a:solidFill>
                          <a:effectLst/>
                          <a:latin typeface="Arial" charset="0"/>
                          <a:ea typeface="新細明體" pitchFamily="18" charset="-120"/>
                        </a:rPr>
                        <a:t>研  究  發  現</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r>
              <a:tr h="1270012">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rPr>
                        <a:t>政府對此改變的態度為何</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rPr>
                        <a:t>跨領域專業運作成形</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hlinkClick r:id="" action="ppaction://noaction"/>
                        </a:rPr>
                        <a:t>教育專業的盲點</a:t>
                      </a:r>
                      <a:endParaRPr kumimoji="1" lang="zh-TW" altLang="en-US" sz="1600" b="0" i="0" u="none" strike="noStrike" cap="none" normalizeH="0" baseline="0" smtClean="0">
                        <a:ln>
                          <a:noFill/>
                        </a:ln>
                        <a:solidFill>
                          <a:schemeClr val="tx1"/>
                        </a:solidFill>
                        <a:effectLst/>
                        <a:latin typeface="Arial"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hlinkClick r:id="" action="ppaction://noaction"/>
                        </a:rPr>
                        <a:t>資源統合的需要</a:t>
                      </a:r>
                      <a:endParaRPr kumimoji="1" lang="zh-TW" altLang="en-US" sz="1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0012">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rPr>
                        <a:t>跨領域合作的內涵與需求來源為何</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rPr>
                        <a:t>組織運作強調彈性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hlinkClick r:id="" action="ppaction://noaction"/>
                        </a:rPr>
                        <a:t>學區特質的不可預測性</a:t>
                      </a:r>
                      <a:endParaRPr kumimoji="1" lang="zh-TW" altLang="en-US" sz="1600" b="0" i="0" u="none" strike="noStrike" cap="none" normalizeH="0" baseline="0" smtClean="0">
                        <a:ln>
                          <a:noFill/>
                        </a:ln>
                        <a:solidFill>
                          <a:schemeClr val="tx1"/>
                        </a:solidFill>
                        <a:effectLst/>
                        <a:latin typeface="Arial"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hlinkClick r:id="" action="ppaction://noaction"/>
                        </a:rPr>
                        <a:t>橫向合作的形成</a:t>
                      </a:r>
                      <a:endParaRPr kumimoji="1" lang="zh-TW" altLang="en-US" sz="1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1925">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rPr>
                        <a:t>先後的地方教育主管機構之差別性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rPr>
                        <a:t>教育行政內涵產生質變</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hlinkClick r:id="" action="ppaction://noaction"/>
                        </a:rPr>
                        <a:t>公辦民營的趨勢</a:t>
                      </a:r>
                      <a:endParaRPr kumimoji="1" lang="zh-TW" altLang="en-US" sz="1600" b="0" i="0" u="none" strike="noStrike" cap="none" normalizeH="0" baseline="0" smtClean="0">
                        <a:ln>
                          <a:noFill/>
                        </a:ln>
                        <a:solidFill>
                          <a:schemeClr val="tx1"/>
                        </a:solidFill>
                        <a:effectLst/>
                        <a:latin typeface="Arial"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hlinkClick r:id="" action="ppaction://noaction"/>
                        </a:rPr>
                        <a:t>介入政策對象的縮限</a:t>
                      </a:r>
                      <a:endParaRPr kumimoji="1" lang="zh-TW" altLang="en-US" sz="1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8100">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rPr>
                        <a:t>兒童服務觀念倡導於教育專業之未來發展</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rPr>
                        <a:t>教育視導朝向多元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itchFamily="2" charset="2"/>
                        <a:defRPr kumimoji="1" sz="2600">
                          <a:solidFill>
                            <a:schemeClr val="tx1"/>
                          </a:solidFill>
                          <a:latin typeface="Arial" charset="0"/>
                          <a:ea typeface="新細明體" pitchFamily="18" charset="-120"/>
                        </a:defRPr>
                      </a:lvl1pPr>
                      <a:lvl2pPr marL="344488">
                        <a:spcBef>
                          <a:spcPct val="20000"/>
                        </a:spcBef>
                        <a:buClr>
                          <a:schemeClr val="accent2"/>
                        </a:buClr>
                        <a:buSzPct val="70000"/>
                        <a:buFont typeface="Wingdings" pitchFamily="2" charset="2"/>
                        <a:defRPr kumimoji="1" sz="2200">
                          <a:solidFill>
                            <a:schemeClr val="tx1"/>
                          </a:solidFill>
                          <a:latin typeface="Arial" charset="0"/>
                          <a:ea typeface="新細明體" pitchFamily="18" charset="-120"/>
                        </a:defRPr>
                      </a:lvl2pPr>
                      <a:lvl3pPr marL="693738">
                        <a:spcBef>
                          <a:spcPct val="20000"/>
                        </a:spcBef>
                        <a:buClr>
                          <a:schemeClr val="accent1"/>
                        </a:buClr>
                        <a:buSzPct val="70000"/>
                        <a:buFont typeface="Wingdings" pitchFamily="2" charset="2"/>
                        <a:defRPr kumimoji="1" sz="2100">
                          <a:solidFill>
                            <a:schemeClr val="tx1"/>
                          </a:solidFill>
                          <a:latin typeface="Arial" charset="0"/>
                          <a:ea typeface="新細明體" pitchFamily="18" charset="-120"/>
                        </a:defRPr>
                      </a:lvl3pPr>
                      <a:lvl4pPr marL="989013">
                        <a:spcBef>
                          <a:spcPct val="20000"/>
                        </a:spcBef>
                        <a:buClr>
                          <a:schemeClr val="tx2"/>
                        </a:buClr>
                        <a:buSzPct val="75000"/>
                        <a:buFont typeface="Wingdings" pitchFamily="2" charset="2"/>
                        <a:defRPr kumimoji="1">
                          <a:solidFill>
                            <a:schemeClr val="tx1"/>
                          </a:solidFill>
                          <a:latin typeface="Arial" charset="0"/>
                          <a:ea typeface="新細明體" pitchFamily="18" charset="-120"/>
                        </a:defRPr>
                      </a:lvl4pPr>
                      <a:lvl5pPr marL="1282700">
                        <a:spcBef>
                          <a:spcPct val="20000"/>
                        </a:spcBef>
                        <a:buClr>
                          <a:schemeClr val="folHlink"/>
                        </a:buClr>
                        <a:buSzPct val="80000"/>
                        <a:buFont typeface="Wingdings" pitchFamily="2" charset="2"/>
                        <a:defRPr kumimoji="1">
                          <a:solidFill>
                            <a:schemeClr val="tx1"/>
                          </a:solidFill>
                          <a:latin typeface="Arial" charset="0"/>
                          <a:ea typeface="新細明體" pitchFamily="18" charset="-120"/>
                        </a:defRPr>
                      </a:lvl5pPr>
                      <a:lvl6pPr marL="17399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6pPr>
                      <a:lvl7pPr marL="21971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7pPr>
                      <a:lvl8pPr marL="26543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8pPr>
                      <a:lvl9pPr marL="3111500" fontAlgn="base">
                        <a:spcBef>
                          <a:spcPct val="20000"/>
                        </a:spcBef>
                        <a:spcAft>
                          <a:spcPct val="0"/>
                        </a:spcAft>
                        <a:buClr>
                          <a:schemeClr val="folHlink"/>
                        </a:buClr>
                        <a:buSzPct val="80000"/>
                        <a:buFont typeface="Wingdings" pitchFamily="2" charset="2"/>
                        <a:defRPr kumimoji="1">
                          <a:solidFill>
                            <a:schemeClr val="tx1"/>
                          </a:solidFill>
                          <a:latin typeface="Arial"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dirty="0" smtClean="0">
                          <a:ln>
                            <a:noFill/>
                          </a:ln>
                          <a:solidFill>
                            <a:schemeClr val="tx1"/>
                          </a:solidFill>
                          <a:effectLst/>
                          <a:latin typeface="Arial" charset="0"/>
                          <a:ea typeface="新細明體" pitchFamily="18" charset="-120"/>
                          <a:hlinkClick r:id="" action="ppaction://noaction"/>
                        </a:rPr>
                        <a:t>多元化的視導內容</a:t>
                      </a:r>
                      <a:endParaRPr kumimoji="1" lang="zh-TW" altLang="en-US" sz="1600" b="0" i="0" u="none" strike="noStrike" cap="none" normalizeH="0" baseline="0" dirty="0" smtClean="0">
                        <a:ln>
                          <a:noFill/>
                        </a:ln>
                        <a:solidFill>
                          <a:schemeClr val="tx1"/>
                        </a:solidFill>
                        <a:effectLst/>
                        <a:latin typeface="Arial"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1600" b="0" i="0" u="none" strike="noStrike" cap="none" normalizeH="0" baseline="0" dirty="0" smtClean="0">
                          <a:ln>
                            <a:noFill/>
                          </a:ln>
                          <a:solidFill>
                            <a:schemeClr val="tx1"/>
                          </a:solidFill>
                          <a:effectLst/>
                          <a:latin typeface="Arial" charset="0"/>
                          <a:ea typeface="新細明體" pitchFamily="18" charset="-120"/>
                          <a:hlinkClick r:id="" action="ppaction://noaction"/>
                        </a:rPr>
                        <a:t>競爭</a:t>
                      </a:r>
                      <a:r>
                        <a:rPr kumimoji="1" lang="en-US" altLang="zh-TW" sz="1600" b="0" i="0" u="none" strike="noStrike" cap="none" normalizeH="0" baseline="0" dirty="0" smtClean="0">
                          <a:ln>
                            <a:noFill/>
                          </a:ln>
                          <a:solidFill>
                            <a:schemeClr val="tx1"/>
                          </a:solidFill>
                          <a:effectLst/>
                          <a:latin typeface="Arial" charset="0"/>
                          <a:ea typeface="新細明體" pitchFamily="18" charset="-120"/>
                          <a:hlinkClick r:id="" action="ppaction://noaction"/>
                        </a:rPr>
                        <a:t>/</a:t>
                      </a:r>
                      <a:r>
                        <a:rPr kumimoji="1" lang="zh-TW" altLang="en-US" sz="1600" b="0" i="0" u="none" strike="noStrike" cap="none" normalizeH="0" baseline="0" dirty="0" smtClean="0">
                          <a:ln>
                            <a:noFill/>
                          </a:ln>
                          <a:solidFill>
                            <a:schemeClr val="tx1"/>
                          </a:solidFill>
                          <a:effectLst/>
                          <a:latin typeface="Arial" charset="0"/>
                          <a:ea typeface="新細明體" pitchFamily="18" charset="-120"/>
                          <a:hlinkClick r:id="" action="ppaction://noaction"/>
                        </a:rPr>
                        <a:t>淘汰式績效要求</a:t>
                      </a:r>
                      <a:endParaRPr kumimoji="1" lang="zh-TW" altLang="en-US" sz="1600" b="0" i="0" u="none" strike="noStrike" cap="none" normalizeH="0" baseline="0" dirty="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標題 1"/>
          <p:cNvSpPr>
            <a:spLocks noGrp="1"/>
          </p:cNvSpPr>
          <p:nvPr>
            <p:ph type="title"/>
          </p:nvPr>
        </p:nvSpPr>
        <p:spPr/>
        <p:txBody>
          <a:bodyPr/>
          <a:lstStyle/>
          <a:p>
            <a:endParaRPr lang="zh-TW" altLang="en-US" dirty="0"/>
          </a:p>
        </p:txBody>
      </p:sp>
    </p:spTree>
    <p:extLst>
      <p:ext uri="{BB962C8B-B14F-4D97-AF65-F5344CB8AC3E}">
        <p14:creationId xmlns:p14="http://schemas.microsoft.com/office/powerpoint/2010/main" val="3203348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1732</Words>
  <Application>Microsoft Office PowerPoint</Application>
  <PresentationFormat>如螢幕大小 (4:3)</PresentationFormat>
  <Paragraphs>126</Paragraphs>
  <Slides>26</Slides>
  <Notes>2</Notes>
  <HiddenSlides>0</HiddenSlides>
  <MMClips>0</MMClips>
  <ScaleCrop>false</ScaleCrop>
  <HeadingPairs>
    <vt:vector size="6" baseType="variant">
      <vt:variant>
        <vt:lpstr>佈景主題</vt:lpstr>
      </vt:variant>
      <vt:variant>
        <vt:i4>2</vt:i4>
      </vt:variant>
      <vt:variant>
        <vt:lpstr>內嵌 OLE 伺服程式</vt:lpstr>
      </vt:variant>
      <vt:variant>
        <vt:i4>1</vt:i4>
      </vt:variant>
      <vt:variant>
        <vt:lpstr>投影片標題</vt:lpstr>
      </vt:variant>
      <vt:variant>
        <vt:i4>26</vt:i4>
      </vt:variant>
    </vt:vector>
  </HeadingPairs>
  <TitlesOfParts>
    <vt:vector size="29" baseType="lpstr">
      <vt:lpstr>Office 佈景主題</vt:lpstr>
      <vt:lpstr>Network</vt:lpstr>
      <vt:lpstr>圖表</vt:lpstr>
      <vt:lpstr>英國地方教育行政組織之變革/中國大陸的學校改革</vt:lpstr>
      <vt:lpstr>PowerPoint 簡報</vt:lpstr>
      <vt:lpstr>PowerPoint 簡報</vt:lpstr>
      <vt:lpstr>一位非裔女童 Victoria Climbie的悲劇</vt:lpstr>
      <vt:lpstr>PowerPoint 簡報</vt:lpstr>
      <vt:lpstr>公權力介入地方教育之始 </vt:lpstr>
      <vt:lpstr> 地方教育局之成立與主要運作 </vt:lpstr>
      <vt:lpstr>   教育與社會工作、健康照護結合之分析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英國經驗的省思 </vt:lpstr>
      <vt:lpstr>PowerPoint 簡報</vt:lpstr>
      <vt:lpstr>PowerPoint 簡報</vt:lpstr>
      <vt:lpstr>國家級政策</vt:lpstr>
      <vt:lpstr>PowerPoint 簡報</vt:lpstr>
      <vt:lpstr>PowerPoint 簡報</vt:lpstr>
      <vt:lpstr>PowerPoint 簡報</vt:lpstr>
      <vt:lpstr>PowerPoint 簡報</vt:lpstr>
      <vt:lpstr>中國大陸經驗的省思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10</cp:revision>
  <dcterms:created xsi:type="dcterms:W3CDTF">2014-10-28T18:00:20Z</dcterms:created>
  <dcterms:modified xsi:type="dcterms:W3CDTF">2014-11-11T01:58:07Z</dcterms:modified>
</cp:coreProperties>
</file>